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avi" ContentType="video/x-msvide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35" r:id="rId4"/>
  </p:sldMasterIdLst>
  <p:notesMasterIdLst>
    <p:notesMasterId r:id="rId42"/>
  </p:notesMasterIdLst>
  <p:handoutMasterIdLst>
    <p:handoutMasterId r:id="rId43"/>
  </p:handoutMasterIdLst>
  <p:sldIdLst>
    <p:sldId id="331" r:id="rId5"/>
    <p:sldId id="408" r:id="rId6"/>
    <p:sldId id="400" r:id="rId7"/>
    <p:sldId id="428" r:id="rId8"/>
    <p:sldId id="398" r:id="rId9"/>
    <p:sldId id="356" r:id="rId10"/>
    <p:sldId id="360" r:id="rId11"/>
    <p:sldId id="451" r:id="rId12"/>
    <p:sldId id="452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04" r:id="rId21"/>
    <p:sldId id="391" r:id="rId22"/>
    <p:sldId id="392" r:id="rId23"/>
    <p:sldId id="453" r:id="rId24"/>
    <p:sldId id="454" r:id="rId25"/>
    <p:sldId id="449" r:id="rId26"/>
    <p:sldId id="450" r:id="rId27"/>
    <p:sldId id="386" r:id="rId28"/>
    <p:sldId id="387" r:id="rId29"/>
    <p:sldId id="388" r:id="rId30"/>
    <p:sldId id="389" r:id="rId31"/>
    <p:sldId id="394" r:id="rId32"/>
    <p:sldId id="395" r:id="rId33"/>
    <p:sldId id="434" r:id="rId34"/>
    <p:sldId id="435" r:id="rId35"/>
    <p:sldId id="436" r:id="rId36"/>
    <p:sldId id="455" r:id="rId37"/>
    <p:sldId id="425" r:id="rId38"/>
    <p:sldId id="426" r:id="rId39"/>
    <p:sldId id="427" r:id="rId40"/>
    <p:sldId id="362" r:id="rId41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DECEE0"/>
    <a:srgbClr val="E3CBFD"/>
    <a:srgbClr val="DFE9FF"/>
    <a:srgbClr val="C14C0B"/>
    <a:srgbClr val="CC9B00"/>
    <a:srgbClr val="92D050"/>
    <a:srgbClr val="EDDEFE"/>
    <a:srgbClr val="EAE1DE"/>
    <a:srgbClr val="D2D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86" autoAdjust="0"/>
    <p:restoredTop sz="80987" autoAdjust="0"/>
  </p:normalViewPr>
  <p:slideViewPr>
    <p:cSldViewPr snapToGrid="0">
      <p:cViewPr varScale="1">
        <p:scale>
          <a:sx n="73" d="100"/>
          <a:sy n="73" d="100"/>
        </p:scale>
        <p:origin x="1398" y="5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76" y="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 Kumar Samanta" userId="cd812d3d-ea40-42fd-9aa7-0fe5e495fb68" providerId="ADAL" clId="{9DBA85F0-583F-4140-9C37-A263ACFF34DA}"/>
    <pc:docChg chg="modSld">
      <pc:chgData name="Anik Kumar Samanta" userId="cd812d3d-ea40-42fd-9aa7-0fe5e495fb68" providerId="ADAL" clId="{9DBA85F0-583F-4140-9C37-A263ACFF34DA}" dt="2019-04-25T16:07:31.230" v="4"/>
      <pc:docMkLst>
        <pc:docMk/>
      </pc:docMkLst>
      <pc:sldChg chg="modSp">
        <pc:chgData name="Anik Kumar Samanta" userId="cd812d3d-ea40-42fd-9aa7-0fe5e495fb68" providerId="ADAL" clId="{9DBA85F0-583F-4140-9C37-A263ACFF34DA}" dt="2019-04-24T16:14:38.908" v="0" actId="108"/>
        <pc:sldMkLst>
          <pc:docMk/>
          <pc:sldMk cId="4264621839" sldId="408"/>
        </pc:sldMkLst>
        <pc:spChg chg="mod">
          <ac:chgData name="Anik Kumar Samanta" userId="cd812d3d-ea40-42fd-9aa7-0fe5e495fb68" providerId="ADAL" clId="{9DBA85F0-583F-4140-9C37-A263ACFF34DA}" dt="2019-04-24T16:14:38.908" v="0" actId="108"/>
          <ac:spMkLst>
            <pc:docMk/>
            <pc:sldMk cId="4264621839" sldId="408"/>
            <ac:spMk id="17" creationId="{00000000-0000-0000-0000-000000000000}"/>
          </ac:spMkLst>
        </pc:spChg>
      </pc:sldChg>
    </pc:docChg>
  </pc:docChgLst>
  <pc:docChgLst>
    <pc:chgData name="Anik Kumar Samanta" userId="cd812d3d-ea40-42fd-9aa7-0fe5e495fb68" providerId="ADAL" clId="{DF1F792A-2E6D-4A1C-9588-B480612BA731}"/>
    <pc:docChg chg="undo redo custSel modSld modMainMaster">
      <pc:chgData name="Anik Kumar Samanta" userId="cd812d3d-ea40-42fd-9aa7-0fe5e495fb68" providerId="ADAL" clId="{DF1F792A-2E6D-4A1C-9588-B480612BA731}" dt="2019-04-24T16:11:12.391" v="78" actId="20577"/>
      <pc:docMkLst>
        <pc:docMk/>
      </pc:docMkLst>
      <pc:sldChg chg="modSp">
        <pc:chgData name="Anik Kumar Samanta" userId="cd812d3d-ea40-42fd-9aa7-0fe5e495fb68" providerId="ADAL" clId="{DF1F792A-2E6D-4A1C-9588-B480612BA731}" dt="2019-04-24T16:07:34.634" v="70" actId="404"/>
        <pc:sldMkLst>
          <pc:docMk/>
          <pc:sldMk cId="3943087134" sldId="331"/>
        </pc:sldMkLst>
        <pc:spChg chg="mod">
          <ac:chgData name="Anik Kumar Samanta" userId="cd812d3d-ea40-42fd-9aa7-0fe5e495fb68" providerId="ADAL" clId="{DF1F792A-2E6D-4A1C-9588-B480612BA731}" dt="2019-04-24T16:06:40.230" v="25" actId="20577"/>
          <ac:spMkLst>
            <pc:docMk/>
            <pc:sldMk cId="3943087134" sldId="331"/>
            <ac:spMk id="2" creationId="{00000000-0000-0000-0000-000000000000}"/>
          </ac:spMkLst>
        </pc:spChg>
        <pc:spChg chg="mod">
          <ac:chgData name="Anik Kumar Samanta" userId="cd812d3d-ea40-42fd-9aa7-0fe5e495fb68" providerId="ADAL" clId="{DF1F792A-2E6D-4A1C-9588-B480612BA731}" dt="2019-04-24T16:07:34.634" v="70" actId="404"/>
          <ac:spMkLst>
            <pc:docMk/>
            <pc:sldMk cId="3943087134" sldId="331"/>
            <ac:spMk id="4" creationId="{00000000-0000-0000-0000-000000000000}"/>
          </ac:spMkLst>
        </pc:spChg>
        <pc:spChg chg="mod">
          <ac:chgData name="Anik Kumar Samanta" userId="cd812d3d-ea40-42fd-9aa7-0fe5e495fb68" providerId="ADAL" clId="{DF1F792A-2E6D-4A1C-9588-B480612BA731}" dt="2019-04-24T16:07:16.932" v="50" actId="1036"/>
          <ac:spMkLst>
            <pc:docMk/>
            <pc:sldMk cId="3943087134" sldId="331"/>
            <ac:spMk id="6" creationId="{00000000-0000-0000-0000-000000000000}"/>
          </ac:spMkLst>
        </pc:spChg>
        <pc:picChg chg="mod">
          <ac:chgData name="Anik Kumar Samanta" userId="cd812d3d-ea40-42fd-9aa7-0fe5e495fb68" providerId="ADAL" clId="{DF1F792A-2E6D-4A1C-9588-B480612BA731}" dt="2019-04-24T16:07:19.525" v="60" actId="1036"/>
          <ac:picMkLst>
            <pc:docMk/>
            <pc:sldMk cId="3943087134" sldId="331"/>
            <ac:picMk id="5124" creationId="{00000000-0000-0000-0000-000000000000}"/>
          </ac:picMkLst>
        </pc:picChg>
      </pc:sldChg>
      <pc:sldMasterChg chg="modSldLayout">
        <pc:chgData name="Anik Kumar Samanta" userId="cd812d3d-ea40-42fd-9aa7-0fe5e495fb68" providerId="ADAL" clId="{DF1F792A-2E6D-4A1C-9588-B480612BA731}" dt="2019-04-24T16:11:12.391" v="78" actId="20577"/>
        <pc:sldMasterMkLst>
          <pc:docMk/>
          <pc:sldMasterMk cId="0" sldId="2147483735"/>
        </pc:sldMasterMkLst>
        <pc:sldLayoutChg chg="modSp">
          <pc:chgData name="Anik Kumar Samanta" userId="cd812d3d-ea40-42fd-9aa7-0fe5e495fb68" providerId="ADAL" clId="{DF1F792A-2E6D-4A1C-9588-B480612BA731}" dt="2019-04-24T16:10:22.527" v="74" actId="20577"/>
          <pc:sldLayoutMkLst>
            <pc:docMk/>
            <pc:sldMasterMk cId="0" sldId="2147483735"/>
            <pc:sldLayoutMk cId="0" sldId="2147483865"/>
          </pc:sldLayoutMkLst>
          <pc:spChg chg="mod">
            <ac:chgData name="Anik Kumar Samanta" userId="cd812d3d-ea40-42fd-9aa7-0fe5e495fb68" providerId="ADAL" clId="{DF1F792A-2E6D-4A1C-9588-B480612BA731}" dt="2019-04-24T16:10:22.527" v="74" actId="20577"/>
            <ac:spMkLst>
              <pc:docMk/>
              <pc:sldMasterMk cId="0" sldId="2147483735"/>
              <pc:sldLayoutMk cId="0" sldId="2147483865"/>
              <ac:spMk id="4" creationId="{00000000-0000-0000-0000-000000000000}"/>
            </ac:spMkLst>
          </pc:spChg>
        </pc:sldLayoutChg>
        <pc:sldLayoutChg chg="modSp">
          <pc:chgData name="Anik Kumar Samanta" userId="cd812d3d-ea40-42fd-9aa7-0fe5e495fb68" providerId="ADAL" clId="{DF1F792A-2E6D-4A1C-9588-B480612BA731}" dt="2019-04-24T16:11:12.391" v="78" actId="20577"/>
          <pc:sldLayoutMkLst>
            <pc:docMk/>
            <pc:sldMasterMk cId="0" sldId="2147483735"/>
            <pc:sldLayoutMk cId="0" sldId="2147483866"/>
          </pc:sldLayoutMkLst>
          <pc:spChg chg="mod">
            <ac:chgData name="Anik Kumar Samanta" userId="cd812d3d-ea40-42fd-9aa7-0fe5e495fb68" providerId="ADAL" clId="{DF1F792A-2E6D-4A1C-9588-B480612BA731}" dt="2019-04-24T16:11:12.391" v="78" actId="20577"/>
            <ac:spMkLst>
              <pc:docMk/>
              <pc:sldMasterMk cId="0" sldId="2147483735"/>
              <pc:sldLayoutMk cId="0" sldId="2147483866"/>
              <ac:spMk id="4" creationId="{00000000-0000-0000-0000-000000000000}"/>
            </ac:spMkLst>
          </pc:spChg>
        </pc:sldLayoutChg>
      </pc:sldMasterChg>
    </pc:docChg>
  </pc:docChgLst>
  <pc:docChgLst>
    <pc:chgData name="Anik Kumar Samanta" userId="cd812d3d-ea40-42fd-9aa7-0fe5e495fb68" providerId="ADAL" clId="{A9A442BF-2420-4F80-BEFE-B0707CABED74}"/>
    <pc:docChg chg="undo addSld delSld modSld sldOrd">
      <pc:chgData name="Anik Kumar Samanta" userId="cd812d3d-ea40-42fd-9aa7-0fe5e495fb68" providerId="ADAL" clId="{A9A442BF-2420-4F80-BEFE-B0707CABED74}" dt="2019-05-04T01:54:23.443" v="74" actId="1076"/>
      <pc:docMkLst>
        <pc:docMk/>
      </pc:docMkLst>
      <pc:sldChg chg="modSp">
        <pc:chgData name="Anik Kumar Samanta" userId="cd812d3d-ea40-42fd-9aa7-0fe5e495fb68" providerId="ADAL" clId="{A9A442BF-2420-4F80-BEFE-B0707CABED74}" dt="2019-04-29T19:23:42.284" v="34" actId="6549"/>
        <pc:sldMkLst>
          <pc:docMk/>
          <pc:sldMk cId="401145705" sldId="352"/>
        </pc:sldMkLst>
        <pc:spChg chg="mod">
          <ac:chgData name="Anik Kumar Samanta" userId="cd812d3d-ea40-42fd-9aa7-0fe5e495fb68" providerId="ADAL" clId="{A9A442BF-2420-4F80-BEFE-B0707CABED74}" dt="2019-04-29T19:23:42.284" v="34" actId="6549"/>
          <ac:spMkLst>
            <pc:docMk/>
            <pc:sldMk cId="401145705" sldId="352"/>
            <ac:spMk id="18" creationId="{00000000-0000-0000-0000-000000000000}"/>
          </ac:spMkLst>
        </pc:spChg>
      </pc:sldChg>
      <pc:sldChg chg="modSp">
        <pc:chgData name="Anik Kumar Samanta" userId="cd812d3d-ea40-42fd-9aa7-0fe5e495fb68" providerId="ADAL" clId="{A9A442BF-2420-4F80-BEFE-B0707CABED74}" dt="2019-05-04T01:54:23.443" v="74" actId="1076"/>
        <pc:sldMkLst>
          <pc:docMk/>
          <pc:sldMk cId="1563674033" sldId="390"/>
        </pc:sldMkLst>
        <pc:spChg chg="mod">
          <ac:chgData name="Anik Kumar Samanta" userId="cd812d3d-ea40-42fd-9aa7-0fe5e495fb68" providerId="ADAL" clId="{A9A442BF-2420-4F80-BEFE-B0707CABED74}" dt="2019-05-04T01:54:12.598" v="73" actId="6549"/>
          <ac:spMkLst>
            <pc:docMk/>
            <pc:sldMk cId="1563674033" sldId="390"/>
            <ac:spMk id="30" creationId="{00000000-0000-0000-0000-000000000000}"/>
          </ac:spMkLst>
        </pc:spChg>
        <pc:picChg chg="mod">
          <ac:chgData name="Anik Kumar Samanta" userId="cd812d3d-ea40-42fd-9aa7-0fe5e495fb68" providerId="ADAL" clId="{A9A442BF-2420-4F80-BEFE-B0707CABED74}" dt="2019-05-04T01:54:23.443" v="74" actId="1076"/>
          <ac:picMkLst>
            <pc:docMk/>
            <pc:sldMk cId="1563674033" sldId="390"/>
            <ac:picMk id="34" creationId="{00000000-0000-0000-0000-000000000000}"/>
          </ac:picMkLst>
        </pc:picChg>
      </pc:sldChg>
      <pc:sldChg chg="ord">
        <pc:chgData name="Anik Kumar Samanta" userId="cd812d3d-ea40-42fd-9aa7-0fe5e495fb68" providerId="ADAL" clId="{A9A442BF-2420-4F80-BEFE-B0707CABED74}" dt="2019-04-30T14:43:51.143" v="35"/>
        <pc:sldMkLst>
          <pc:docMk/>
          <pc:sldMk cId="4190771929" sldId="396"/>
        </pc:sldMkLst>
      </pc:sldChg>
      <pc:sldChg chg="modAnim">
        <pc:chgData name="Anik Kumar Samanta" userId="cd812d3d-ea40-42fd-9aa7-0fe5e495fb68" providerId="ADAL" clId="{A9A442BF-2420-4F80-BEFE-B0707CABED74}" dt="2019-05-04T01:47:38.997" v="39"/>
        <pc:sldMkLst>
          <pc:docMk/>
          <pc:sldMk cId="1626339404" sldId="400"/>
        </pc:sldMkLst>
      </pc:sldChg>
      <pc:sldChg chg="modAnim">
        <pc:chgData name="Anik Kumar Samanta" userId="cd812d3d-ea40-42fd-9aa7-0fe5e495fb68" providerId="ADAL" clId="{A9A442BF-2420-4F80-BEFE-B0707CABED74}" dt="2019-05-04T01:48:06.648" v="42"/>
        <pc:sldMkLst>
          <pc:docMk/>
          <pc:sldMk cId="3245526730" sldId="404"/>
        </pc:sldMkLst>
      </pc:sldChg>
      <pc:sldChg chg="modSp">
        <pc:chgData name="Anik Kumar Samanta" userId="cd812d3d-ea40-42fd-9aa7-0fe5e495fb68" providerId="ADAL" clId="{A9A442BF-2420-4F80-BEFE-B0707CABED74}" dt="2019-05-04T01:49:54.227" v="61" actId="1076"/>
        <pc:sldMkLst>
          <pc:docMk/>
          <pc:sldMk cId="2688319106" sldId="418"/>
        </pc:sldMkLst>
        <pc:spChg chg="mod">
          <ac:chgData name="Anik Kumar Samanta" userId="cd812d3d-ea40-42fd-9aa7-0fe5e495fb68" providerId="ADAL" clId="{A9A442BF-2420-4F80-BEFE-B0707CABED74}" dt="2019-05-04T01:48:33.869" v="44" actId="20577"/>
          <ac:spMkLst>
            <pc:docMk/>
            <pc:sldMk cId="2688319106" sldId="418"/>
            <ac:spMk id="6" creationId="{00000000-0000-0000-0000-000000000000}"/>
          </ac:spMkLst>
        </pc:spChg>
        <pc:spChg chg="mod">
          <ac:chgData name="Anik Kumar Samanta" userId="cd812d3d-ea40-42fd-9aa7-0fe5e495fb68" providerId="ADAL" clId="{A9A442BF-2420-4F80-BEFE-B0707CABED74}" dt="2019-05-04T01:48:37.483" v="46" actId="20577"/>
          <ac:spMkLst>
            <pc:docMk/>
            <pc:sldMk cId="2688319106" sldId="418"/>
            <ac:spMk id="15" creationId="{00000000-0000-0000-0000-000000000000}"/>
          </ac:spMkLst>
        </pc:spChg>
        <pc:spChg chg="mod">
          <ac:chgData name="Anik Kumar Samanta" userId="cd812d3d-ea40-42fd-9aa7-0fe5e495fb68" providerId="ADAL" clId="{A9A442BF-2420-4F80-BEFE-B0707CABED74}" dt="2019-05-04T01:48:46.414" v="51" actId="20577"/>
          <ac:spMkLst>
            <pc:docMk/>
            <pc:sldMk cId="2688319106" sldId="418"/>
            <ac:spMk id="23" creationId="{00000000-0000-0000-0000-000000000000}"/>
          </ac:spMkLst>
        </pc:spChg>
        <pc:spChg chg="mod">
          <ac:chgData name="Anik Kumar Samanta" userId="cd812d3d-ea40-42fd-9aa7-0fe5e495fb68" providerId="ADAL" clId="{A9A442BF-2420-4F80-BEFE-B0707CABED74}" dt="2019-05-04T01:49:54.227" v="61" actId="1076"/>
          <ac:spMkLst>
            <pc:docMk/>
            <pc:sldMk cId="2688319106" sldId="418"/>
            <ac:spMk id="35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7.wmf"/><Relationship Id="rId7" Type="http://schemas.openxmlformats.org/officeDocument/2006/relationships/image" Target="../media/image80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7.wmf"/><Relationship Id="rId10" Type="http://schemas.openxmlformats.org/officeDocument/2006/relationships/image" Target="../media/image83.wmf"/><Relationship Id="rId4" Type="http://schemas.openxmlformats.org/officeDocument/2006/relationships/image" Target="../media/image78.wmf"/><Relationship Id="rId9" Type="http://schemas.openxmlformats.org/officeDocument/2006/relationships/image" Target="../media/image8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830457" y="0"/>
            <a:ext cx="3168926" cy="47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5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813"/>
            <a:ext cx="3170583" cy="47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Die Products Consortium Overview Presentation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2962" y="9120813"/>
            <a:ext cx="3170583" cy="47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AD9C81A-37AA-4232-B0BD-2DA6A059F6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93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0722" y="4556308"/>
            <a:ext cx="5372101" cy="43234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8641" tIns="48455" rIns="98641" bIns="48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8663"/>
            <a:ext cx="4783137" cy="35861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05350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699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47675" algn="l" defTabSz="8699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92175" algn="l" defTabSz="8699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41438" algn="l" defTabSz="8699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82763" algn="l" defTabSz="8699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85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7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9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6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1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95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057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3467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Esprit: estimation of signal parameters via rotational invariance techniques</a:t>
            </a:r>
          </a:p>
          <a:p>
            <a:endParaRPr lang="en-US" dirty="0"/>
          </a:p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dirty="0"/>
              <a:t>Why</a:t>
            </a:r>
            <a:r>
              <a:rPr lang="en-US" baseline="0" dirty="0"/>
              <a:t> stator current and why MUSIC??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0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2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1279525" y="63611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0" y="0"/>
            <a:ext cx="173736" cy="6858000"/>
          </a:xfrm>
          <a:prstGeom prst="rect">
            <a:avLst/>
          </a:prstGeom>
          <a:solidFill>
            <a:srgbClr val="500093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462DE-1BCF-4618-8001-3DDCF791EF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258F1-4646-48B0-BB63-050B6E0E40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2738" y="131763"/>
            <a:ext cx="2101850" cy="65674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188" y="131763"/>
            <a:ext cx="6153150" cy="65674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F4EF0-D695-4DAD-972C-1E4177C1BE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131763"/>
            <a:ext cx="7537450" cy="5572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525" y="842963"/>
            <a:ext cx="4110038" cy="5856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2963" y="842963"/>
            <a:ext cx="4111625" cy="285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2963" y="3846513"/>
            <a:ext cx="4111625" cy="2852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EABAF9-0F47-468E-B66C-28904AB648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131763"/>
            <a:ext cx="7537450" cy="5572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0525" y="842963"/>
            <a:ext cx="4110038" cy="5856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842963"/>
            <a:ext cx="4111625" cy="58562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6BA956-D207-4F96-BF3F-126F298E41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57188" y="131763"/>
            <a:ext cx="7537450" cy="5572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0525" y="842963"/>
            <a:ext cx="4110038" cy="285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2963" y="842963"/>
            <a:ext cx="4111625" cy="285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90525" y="3846513"/>
            <a:ext cx="4110038" cy="2852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963" y="3846513"/>
            <a:ext cx="4111625" cy="2852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7782A-FEC2-44B3-AD0F-10769FC4DC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9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BC6DC-B40C-4B9C-BEB6-5B55138BE17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525" y="842963"/>
            <a:ext cx="4110038" cy="5856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3" y="842963"/>
            <a:ext cx="4111625" cy="5856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BEF54-7566-41E1-A91B-21EEC539B7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E14EA-66B3-45AB-BE57-3E9D272772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BEE30-F876-449F-8224-069E44E571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FEF197-D6B8-47FC-BDB4-0EC7BBFE47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51C51-F571-4671-B32D-33FD32572C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7188" y="131763"/>
            <a:ext cx="7537450" cy="557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0525" y="842963"/>
            <a:ext cx="8374063" cy="5856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28" name="Text Box 8"/>
          <p:cNvSpPr txBox="1">
            <a:spLocks noChangeArrowheads="1"/>
          </p:cNvSpPr>
          <p:nvPr userDrawn="1"/>
        </p:nvSpPr>
        <p:spPr bwMode="auto">
          <a:xfrm>
            <a:off x="1279525" y="63611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92160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83475" y="6543675"/>
            <a:ext cx="1600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solidFill>
                  <a:srgbClr val="8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AE5913E-6291-4583-9BE8-241C809C7A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Line 10"/>
          <p:cNvSpPr>
            <a:spLocks noChangeShapeType="1"/>
          </p:cNvSpPr>
          <p:nvPr userDrawn="1"/>
        </p:nvSpPr>
        <p:spPr bwMode="auto">
          <a:xfrm>
            <a:off x="257175" y="792163"/>
            <a:ext cx="8505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31" name="Rectangle 13"/>
          <p:cNvSpPr>
            <a:spLocks noChangeArrowheads="1"/>
          </p:cNvSpPr>
          <p:nvPr userDrawn="1"/>
        </p:nvSpPr>
        <p:spPr bwMode="auto">
          <a:xfrm>
            <a:off x="0" y="0"/>
            <a:ext cx="176213" cy="6858000"/>
          </a:xfrm>
          <a:prstGeom prst="rect">
            <a:avLst/>
          </a:prstGeom>
          <a:solidFill>
            <a:srgbClr val="500093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/>
          </a:p>
        </p:txBody>
      </p:sp>
      <p:sp>
        <p:nvSpPr>
          <p:cNvPr id="1033" name="Rectangle 16"/>
          <p:cNvSpPr>
            <a:spLocks noChangeArrowheads="1"/>
          </p:cNvSpPr>
          <p:nvPr userDrawn="1"/>
        </p:nvSpPr>
        <p:spPr bwMode="auto">
          <a:xfrm>
            <a:off x="8394700" y="0"/>
            <a:ext cx="749300" cy="771525"/>
          </a:xfrm>
          <a:prstGeom prst="rect">
            <a:avLst/>
          </a:prstGeom>
          <a:solidFill>
            <a:srgbClr val="00279F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/>
          </a:p>
        </p:txBody>
      </p:sp>
      <p:sp>
        <p:nvSpPr>
          <p:cNvPr id="1034" name="Rectangle 17"/>
          <p:cNvSpPr>
            <a:spLocks noChangeArrowheads="1"/>
          </p:cNvSpPr>
          <p:nvPr userDrawn="1"/>
        </p:nvSpPr>
        <p:spPr bwMode="auto">
          <a:xfrm>
            <a:off x="8394700" y="0"/>
            <a:ext cx="374650" cy="385763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/>
          </a:p>
        </p:txBody>
      </p:sp>
      <p:sp>
        <p:nvSpPr>
          <p:cNvPr id="1035" name="Rectangle 18"/>
          <p:cNvSpPr>
            <a:spLocks noChangeArrowheads="1"/>
          </p:cNvSpPr>
          <p:nvPr userDrawn="1"/>
        </p:nvSpPr>
        <p:spPr bwMode="auto">
          <a:xfrm>
            <a:off x="8769350" y="374650"/>
            <a:ext cx="396875" cy="385763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/>
          </a:p>
        </p:txBody>
      </p:sp>
      <p:sp>
        <p:nvSpPr>
          <p:cNvPr id="1036" name="Rectangle 19"/>
          <p:cNvSpPr>
            <a:spLocks noChangeArrowheads="1"/>
          </p:cNvSpPr>
          <p:nvPr userDrawn="1"/>
        </p:nvSpPr>
        <p:spPr bwMode="auto">
          <a:xfrm>
            <a:off x="171450" y="0"/>
            <a:ext cx="187325" cy="771525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/>
          </a:p>
        </p:txBody>
      </p:sp>
      <p:sp>
        <p:nvSpPr>
          <p:cNvPr id="1037" name="Rectangle 20"/>
          <p:cNvSpPr>
            <a:spLocks noChangeArrowheads="1"/>
          </p:cNvSpPr>
          <p:nvPr userDrawn="1"/>
        </p:nvSpPr>
        <p:spPr bwMode="auto">
          <a:xfrm>
            <a:off x="7745413" y="0"/>
            <a:ext cx="638175" cy="7715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500093"/>
              </a:gs>
            </a:gsLst>
            <a:lin ang="0" scaled="1"/>
          </a:gra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hlink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hlink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hlink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hlink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hlink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hlink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hlink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hlink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25000"/>
        </a:lnSpc>
        <a:spcBef>
          <a:spcPct val="30000"/>
        </a:spcBef>
        <a:spcAft>
          <a:spcPct val="0"/>
        </a:spcAft>
        <a:buClr>
          <a:schemeClr val="tx1"/>
        </a:buClr>
        <a:buFont typeface="Wingdings" pitchFamily="2" charset="2"/>
        <a:buChar char="q"/>
        <a:defRPr sz="2400" b="1">
          <a:solidFill>
            <a:srgbClr val="00279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chemeClr val="tx1"/>
        </a:buClr>
        <a:buFont typeface="Arial" charset="0"/>
        <a:buChar char="■"/>
        <a:defRPr sz="24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chemeClr val="tx1"/>
        </a:buClr>
        <a:buFont typeface="Arial" charset="0"/>
        <a:buChar char="●"/>
        <a:defRPr sz="2400" b="1">
          <a:solidFill>
            <a:srgbClr val="800000"/>
          </a:solidFill>
          <a:latin typeface="+mn-lt"/>
        </a:defRPr>
      </a:lvl3pPr>
      <a:lvl4pPr marL="16002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rgbClr val="990000"/>
        </a:buClr>
        <a:buChar char="–"/>
        <a:defRPr sz="2000">
          <a:solidFill>
            <a:schemeClr val="tx1"/>
          </a:solidFill>
          <a:latin typeface="+mj-lt"/>
        </a:defRPr>
      </a:lvl5pPr>
      <a:lvl6pPr marL="25146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rgbClr val="990000"/>
        </a:buClr>
        <a:buChar char="–"/>
        <a:defRPr sz="2000">
          <a:solidFill>
            <a:schemeClr val="tx1"/>
          </a:solidFill>
          <a:latin typeface="+mj-lt"/>
        </a:defRPr>
      </a:lvl6pPr>
      <a:lvl7pPr marL="29718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rgbClr val="990000"/>
        </a:buClr>
        <a:buChar char="–"/>
        <a:defRPr sz="2000">
          <a:solidFill>
            <a:schemeClr val="tx1"/>
          </a:solidFill>
          <a:latin typeface="+mj-lt"/>
        </a:defRPr>
      </a:lvl7pPr>
      <a:lvl8pPr marL="34290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rgbClr val="990000"/>
        </a:buClr>
        <a:buChar char="–"/>
        <a:defRPr sz="2000">
          <a:solidFill>
            <a:schemeClr val="tx1"/>
          </a:solidFill>
          <a:latin typeface="+mj-lt"/>
        </a:defRPr>
      </a:lvl8pPr>
      <a:lvl9pPr marL="3886200" indent="-228600" algn="l" rtl="0" eaLnBrk="0" fontAlgn="base" hangingPunct="0">
        <a:lnSpc>
          <a:spcPct val="110000"/>
        </a:lnSpc>
        <a:spcBef>
          <a:spcPct val="10000"/>
        </a:spcBef>
        <a:spcAft>
          <a:spcPct val="0"/>
        </a:spcAft>
        <a:buClr>
          <a:srgbClr val="990000"/>
        </a:buClr>
        <a:buChar char="–"/>
        <a:defRPr sz="20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2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2" Type="http://schemas.openxmlformats.org/officeDocument/2006/relationships/image" Target="../media/image81.png"/><Relationship Id="rId17" Type="http://schemas.openxmlformats.org/officeDocument/2006/relationships/image" Target="../media/image20.emf"/><Relationship Id="rId2" Type="http://schemas.openxmlformats.org/officeDocument/2006/relationships/audio" Target="../media/media11.m4a"/><Relationship Id="rId16" Type="http://schemas.openxmlformats.org/officeDocument/2006/relationships/image" Target="../media/image26.png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11" Type="http://schemas.openxmlformats.org/officeDocument/2006/relationships/image" Target="../media/image230.png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image" Target="../media/image78.png"/><Relationship Id="rId1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29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emf"/><Relationship Id="rId11" Type="http://schemas.openxmlformats.org/officeDocument/2006/relationships/image" Target="../media/image101.png"/><Relationship Id="rId5" Type="http://schemas.openxmlformats.org/officeDocument/2006/relationships/image" Target="../media/image200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10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emf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audio" Target="../media/media15.m4a"/><Relationship Id="rId7" Type="http://schemas.openxmlformats.org/officeDocument/2006/relationships/image" Target="../media/image38.emf"/><Relationship Id="rId2" Type="http://schemas.microsoft.com/office/2007/relationships/media" Target="../media/media15.m4a"/><Relationship Id="rId1" Type="http://schemas.openxmlformats.org/officeDocument/2006/relationships/tags" Target="../tags/tag5.xml"/><Relationship Id="rId6" Type="http://schemas.openxmlformats.org/officeDocument/2006/relationships/image" Target="../media/image37.emf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41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jpe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0.png"/><Relationship Id="rId11" Type="http://schemas.openxmlformats.org/officeDocument/2006/relationships/image" Target="../media/image2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microsoft.com/office/2007/relationships/hdphoto" Target="../media/hdphoto5.wdp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6.png"/><Relationship Id="rId5" Type="http://schemas.microsoft.com/office/2007/relationships/hdphoto" Target="../media/hdphoto4.wdp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microsoft.com/office/2007/relationships/hdphoto" Target="../media/hdphoto7.wdp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58.png"/><Relationship Id="rId5" Type="http://schemas.microsoft.com/office/2007/relationships/hdphoto" Target="../media/hdphoto6.wdp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" Type="http://schemas.openxmlformats.org/officeDocument/2006/relationships/audio" Target="../media/media23.m4a"/><Relationship Id="rId16" Type="http://schemas.microsoft.com/office/2007/relationships/hdphoto" Target="../media/hdphoto11.wdp"/><Relationship Id="rId20" Type="http://schemas.openxmlformats.org/officeDocument/2006/relationships/image" Target="../media/image70.png"/><Relationship Id="rId1" Type="http://schemas.microsoft.com/office/2007/relationships/media" Target="../media/media23.m4a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microsoft.com/office/2007/relationships/hdphoto" Target="../media/hdphoto8.wdp"/><Relationship Id="rId15" Type="http://schemas.openxmlformats.org/officeDocument/2006/relationships/image" Target="../media/image67.png"/><Relationship Id="rId10" Type="http://schemas.openxmlformats.org/officeDocument/2006/relationships/image" Target="../media/image63.png"/><Relationship Id="rId19" Type="http://schemas.openxmlformats.org/officeDocument/2006/relationships/image" Target="../media/image131.png"/><Relationship Id="rId4" Type="http://schemas.openxmlformats.org/officeDocument/2006/relationships/image" Target="../media/image59.png"/><Relationship Id="rId9" Type="http://schemas.microsoft.com/office/2007/relationships/hdphoto" Target="../media/hdphoto9.wdp"/><Relationship Id="rId1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20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12" Type="http://schemas.openxmlformats.org/officeDocument/2006/relationships/image" Target="../media/image1190.png"/><Relationship Id="rId17" Type="http://schemas.openxmlformats.org/officeDocument/2006/relationships/image" Target="../media/image460.png"/><Relationship Id="rId2" Type="http://schemas.openxmlformats.org/officeDocument/2006/relationships/audio" Target="../media/media24.m4a"/><Relationship Id="rId16" Type="http://schemas.openxmlformats.org/officeDocument/2006/relationships/image" Target="../media/image450.png"/><Relationship Id="rId1" Type="http://schemas.microsoft.com/office/2007/relationships/media" Target="../media/media24.m4a"/><Relationship Id="rId6" Type="http://schemas.openxmlformats.org/officeDocument/2006/relationships/image" Target="../media/image71.emf"/><Relationship Id="rId11" Type="http://schemas.openxmlformats.org/officeDocument/2006/relationships/image" Target="../media/image119.png"/><Relationship Id="rId5" Type="http://schemas.openxmlformats.org/officeDocument/2006/relationships/image" Target="../media/image70.emf"/><Relationship Id="rId15" Type="http://schemas.openxmlformats.org/officeDocument/2006/relationships/image" Target="../media/image440.png"/><Relationship Id="rId10" Type="http://schemas.openxmlformats.org/officeDocument/2006/relationships/image" Target="../media/image118.png"/><Relationship Id="rId4" Type="http://schemas.openxmlformats.org/officeDocument/2006/relationships/image" Target="../media/image1100.png"/><Relationship Id="rId9" Type="http://schemas.openxmlformats.org/officeDocument/2006/relationships/image" Target="../media/image400.png"/><Relationship Id="rId14" Type="http://schemas.openxmlformats.org/officeDocument/2006/relationships/image" Target="../media/image4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431.png"/><Relationship Id="rId3" Type="http://schemas.microsoft.com/office/2007/relationships/media" Target="../media/media25.m4a"/><Relationship Id="rId7" Type="http://schemas.openxmlformats.org/officeDocument/2006/relationships/image" Target="../media/image87.png"/><Relationship Id="rId12" Type="http://schemas.openxmlformats.org/officeDocument/2006/relationships/image" Target="../media/image74.wmf"/><Relationship Id="rId17" Type="http://schemas.openxmlformats.org/officeDocument/2006/relationships/image" Target="../media/image2.png"/><Relationship Id="rId2" Type="http://schemas.openxmlformats.org/officeDocument/2006/relationships/tags" Target="../tags/tag7.xml"/><Relationship Id="rId16" Type="http://schemas.openxmlformats.org/officeDocument/2006/relationships/image" Target="../media/image441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86.png"/><Relationship Id="rId11" Type="http://schemas.openxmlformats.org/officeDocument/2006/relationships/oleObject" Target="../embeddings/oleObject9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93.png"/><Relationship Id="rId10" Type="http://schemas.openxmlformats.org/officeDocument/2006/relationships/image" Target="../media/image90.png"/><Relationship Id="rId4" Type="http://schemas.openxmlformats.org/officeDocument/2006/relationships/audio" Target="../media/media25.m4a"/><Relationship Id="rId9" Type="http://schemas.openxmlformats.org/officeDocument/2006/relationships/image" Target="../media/image89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78.wmf"/><Relationship Id="rId18" Type="http://schemas.openxmlformats.org/officeDocument/2006/relationships/oleObject" Target="../embeddings/oleObject16.bin"/><Relationship Id="rId26" Type="http://schemas.openxmlformats.org/officeDocument/2006/relationships/oleObject" Target="../embeddings/oleObject20.bin"/><Relationship Id="rId3" Type="http://schemas.microsoft.com/office/2007/relationships/media" Target="../media/media26.m4a"/><Relationship Id="rId21" Type="http://schemas.openxmlformats.org/officeDocument/2006/relationships/image" Target="../media/image81.wmf"/><Relationship Id="rId7" Type="http://schemas.openxmlformats.org/officeDocument/2006/relationships/image" Target="../media/image75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79.wmf"/><Relationship Id="rId25" Type="http://schemas.openxmlformats.org/officeDocument/2006/relationships/image" Target="../media/image83.wmf"/><Relationship Id="rId2" Type="http://schemas.openxmlformats.org/officeDocument/2006/relationships/tags" Target="../tags/tag8.xml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29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77.wmf"/><Relationship Id="rId24" Type="http://schemas.openxmlformats.org/officeDocument/2006/relationships/oleObject" Target="../embeddings/oleObject19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7.wmf"/><Relationship Id="rId23" Type="http://schemas.openxmlformats.org/officeDocument/2006/relationships/image" Target="../media/image82.wmf"/><Relationship Id="rId28" Type="http://schemas.openxmlformats.org/officeDocument/2006/relationships/image" Target="../media/image85.png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80.wmf"/><Relationship Id="rId4" Type="http://schemas.openxmlformats.org/officeDocument/2006/relationships/audio" Target="../media/media26.m4a"/><Relationship Id="rId9" Type="http://schemas.openxmlformats.org/officeDocument/2006/relationships/image" Target="../media/image76.wmf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18.bin"/><Relationship Id="rId27" Type="http://schemas.openxmlformats.org/officeDocument/2006/relationships/image" Target="../media/image84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microsoft.com/office/2007/relationships/media" Target="../media/media28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.png"/><Relationship Id="rId2" Type="http://schemas.openxmlformats.org/officeDocument/2006/relationships/video" Target="../media/media27.avi"/><Relationship Id="rId1" Type="http://schemas.microsoft.com/office/2007/relationships/media" Target="../media/media27.avi"/><Relationship Id="rId6" Type="http://schemas.openxmlformats.org/officeDocument/2006/relationships/audio" Target="../media/media29.m4a"/><Relationship Id="rId11" Type="http://schemas.microsoft.com/office/2007/relationships/hdphoto" Target="../media/hdphoto12.wdp"/><Relationship Id="rId5" Type="http://schemas.microsoft.com/office/2007/relationships/media" Target="../media/media29.m4a"/><Relationship Id="rId10" Type="http://schemas.openxmlformats.org/officeDocument/2006/relationships/image" Target="../media/image96.png"/><Relationship Id="rId4" Type="http://schemas.openxmlformats.org/officeDocument/2006/relationships/video" Target="../media/media28.avi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emf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4.emf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emf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2.jp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2.png"/><Relationship Id="rId4" Type="http://schemas.openxmlformats.org/officeDocument/2006/relationships/image" Target="../media/image109.tiff"/><Relationship Id="rId9" Type="http://schemas.openxmlformats.org/officeDocument/2006/relationships/image" Target="../media/image11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0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17.png"/><Relationship Id="rId11" Type="http://schemas.openxmlformats.org/officeDocument/2006/relationships/image" Target="../media/image2.png"/><Relationship Id="rId5" Type="http://schemas.openxmlformats.org/officeDocument/2006/relationships/image" Target="../media/image116.png"/><Relationship Id="rId10" Type="http://schemas.openxmlformats.org/officeDocument/2006/relationships/image" Target="../media/image122.png"/><Relationship Id="rId4" Type="http://schemas.openxmlformats.org/officeDocument/2006/relationships/image" Target="../media/image115.png"/><Relationship Id="rId9" Type="http://schemas.microsoft.com/office/2007/relationships/hdphoto" Target="../media/hdphoto1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NULL"/><Relationship Id="rId18" Type="http://schemas.openxmlformats.org/officeDocument/2006/relationships/image" Target="../media/image71.png"/><Relationship Id="rId3" Type="http://schemas.openxmlformats.org/officeDocument/2006/relationships/audio" Target="../media/media6.m4a"/><Relationship Id="rId21" Type="http://schemas.openxmlformats.org/officeDocument/2006/relationships/oleObject" Target="NULL"/><Relationship Id="rId7" Type="http://schemas.openxmlformats.org/officeDocument/2006/relationships/image" Target="../media/image3.wmf"/><Relationship Id="rId12" Type="http://schemas.openxmlformats.org/officeDocument/2006/relationships/image" Target="../media/image6.png"/><Relationship Id="rId17" Type="http://schemas.openxmlformats.org/officeDocument/2006/relationships/image" Target="NULL"/><Relationship Id="rId25" Type="http://schemas.openxmlformats.org/officeDocument/2006/relationships/image" Target="../media/image2.png"/><Relationship Id="rId2" Type="http://schemas.microsoft.com/office/2007/relationships/media" Target="../media/media6.m4a"/><Relationship Id="rId16" Type="http://schemas.openxmlformats.org/officeDocument/2006/relationships/image" Target="NULL"/><Relationship Id="rId20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.wmf"/><Relationship Id="rId24" Type="http://schemas.openxmlformats.org/officeDocument/2006/relationships/image" Target="NULL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7.png"/><Relationship Id="rId23" Type="http://schemas.openxmlformats.org/officeDocument/2006/relationships/image" Target="NULL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wmf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9.emf"/><Relationship Id="rId18" Type="http://schemas.openxmlformats.org/officeDocument/2006/relationships/image" Target="../media/image11.emf"/><Relationship Id="rId3" Type="http://schemas.microsoft.com/office/2007/relationships/media" Target="../media/media7.m4a"/><Relationship Id="rId21" Type="http://schemas.openxmlformats.org/officeDocument/2006/relationships/image" Target="../media/image14.emf"/><Relationship Id="rId7" Type="http://schemas.openxmlformats.org/officeDocument/2006/relationships/image" Target="../media/image8.emf"/><Relationship Id="rId12" Type="http://schemas.openxmlformats.org/officeDocument/2006/relationships/oleObject" Target="../embeddings/oleObject8.bin"/><Relationship Id="rId17" Type="http://schemas.openxmlformats.org/officeDocument/2006/relationships/image" Target="NULL"/><Relationship Id="rId2" Type="http://schemas.openxmlformats.org/officeDocument/2006/relationships/tags" Target="../tags/tag2.xml"/><Relationship Id="rId16" Type="http://schemas.openxmlformats.org/officeDocument/2006/relationships/image" Target="NULL"/><Relationship Id="rId20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11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15" Type="http://schemas.openxmlformats.org/officeDocument/2006/relationships/image" Target="NULL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12.emf"/><Relationship Id="rId4" Type="http://schemas.openxmlformats.org/officeDocument/2006/relationships/audio" Target="../media/media7.m4a"/><Relationship Id="rId9" Type="http://schemas.openxmlformats.org/officeDocument/2006/relationships/image" Target="../media/image7.wmf"/><Relationship Id="rId14" Type="http://schemas.openxmlformats.org/officeDocument/2006/relationships/image" Target="../media/image10.emf"/><Relationship Id="rId2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8.m4a"/><Relationship Id="rId7" Type="http://schemas.openxmlformats.org/officeDocument/2006/relationships/image" Target="../media/image17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9.m4a"/><Relationship Id="rId7" Type="http://schemas.openxmlformats.org/officeDocument/2006/relationships/image" Target="../media/image18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3.xml"/><Relationship Id="rId5" Type="http://schemas.openxmlformats.org/officeDocument/2006/relationships/video" Target="../media/media10.avi"/><Relationship Id="rId10" Type="http://schemas.openxmlformats.org/officeDocument/2006/relationships/image" Target="../media/image2.png"/><Relationship Id="rId4" Type="http://schemas.microsoft.com/office/2007/relationships/media" Target="../media/media10.avi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486683" y="-59944"/>
            <a:ext cx="2170634" cy="561568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kern="0" dirty="0">
                <a:latin typeface="Monotype Corsiva" panose="03010101010201010101" pitchFamily="66" charset="0"/>
                <a:ea typeface="+mj-ea"/>
                <a:cs typeface="Times New Roman" pitchFamily="18" charset="0"/>
              </a:rPr>
              <a:t>Ph.D. </a:t>
            </a:r>
            <a:r>
              <a:rPr lang="en-US" kern="0" dirty="0" smtClean="0">
                <a:latin typeface="Monotype Corsiva" panose="03010101010201010101" pitchFamily="66" charset="0"/>
                <a:ea typeface="+mj-ea"/>
                <a:cs typeface="Times New Roman" pitchFamily="18" charset="0"/>
              </a:rPr>
              <a:t>Synopsis Seminar</a:t>
            </a:r>
            <a:endParaRPr lang="en-US" kern="0" dirty="0">
              <a:latin typeface="Monotype Corsiva" panose="03010101010201010101" pitchFamily="66" charset="0"/>
              <a:ea typeface="+mj-ea"/>
              <a:cs typeface="Times New Roman" pitchFamily="18" charset="0"/>
            </a:endParaRPr>
          </a:p>
          <a:p>
            <a:pPr algn="ctr">
              <a:defRPr/>
            </a:pPr>
            <a:r>
              <a:rPr lang="en-US" kern="0" dirty="0" smtClean="0">
                <a:latin typeface="Monotype Corsiva" panose="03010101010201010101" pitchFamily="66" charset="0"/>
                <a:ea typeface="+mj-ea"/>
                <a:cs typeface="Times New Roman" pitchFamily="18" charset="0"/>
              </a:rPr>
              <a:t>on</a:t>
            </a:r>
            <a:endParaRPr lang="en-US" kern="0" dirty="0">
              <a:latin typeface="Monotype Corsiva" panose="03010101010201010101" pitchFamily="66" charset="0"/>
              <a:ea typeface="+mj-ea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8779" y="1916745"/>
            <a:ext cx="524644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kern="0" dirty="0">
                <a:latin typeface="Monotype Corsiva" panose="03010101010201010101" pitchFamily="66" charset="0"/>
                <a:ea typeface="+mj-ea"/>
                <a:cs typeface="Times New Roman" pitchFamily="18" charset="0"/>
              </a:rPr>
              <a:t>By  </a:t>
            </a:r>
          </a:p>
          <a:p>
            <a:pPr algn="ctr" eaLnBrk="1" hangingPunct="1"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Anik Kumar Samanta</a:t>
            </a:r>
          </a:p>
          <a:p>
            <a:pPr algn="ctr" eaLnBrk="1" hangingPunct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(16AT91R11)</a:t>
            </a:r>
          </a:p>
          <a:p>
            <a:pPr algn="ctr" eaLnBrk="1" hangingPunct="1">
              <a:defRPr/>
            </a:pPr>
            <a:endParaRPr lang="en-US" dirty="0">
              <a:latin typeface="+mj-lt"/>
            </a:endParaRPr>
          </a:p>
          <a:p>
            <a:pPr algn="ctr" eaLnBrk="1" hangingPunct="1">
              <a:defRPr/>
            </a:pPr>
            <a:r>
              <a:rPr lang="en-US" kern="0" dirty="0">
                <a:latin typeface="Monotype Corsiva" panose="03010101010201010101" pitchFamily="66" charset="0"/>
                <a:ea typeface="+mj-ea"/>
                <a:cs typeface="Times New Roman" pitchFamily="18" charset="0"/>
              </a:rPr>
              <a:t>Under the </a:t>
            </a:r>
            <a:r>
              <a:rPr lang="en-US" kern="0" dirty="0" smtClean="0">
                <a:latin typeface="Monotype Corsiva" panose="03010101010201010101" pitchFamily="66" charset="0"/>
                <a:ea typeface="+mj-ea"/>
                <a:cs typeface="Times New Roman" pitchFamily="18" charset="0"/>
              </a:rPr>
              <a:t>supervision of </a:t>
            </a:r>
            <a:endParaRPr lang="en-US" kern="0" dirty="0">
              <a:latin typeface="Monotype Corsiva" panose="03010101010201010101" pitchFamily="66" charset="0"/>
              <a:ea typeface="+mj-ea"/>
              <a:cs typeface="Times New Roman" pitchFamily="18" charset="0"/>
            </a:endParaRPr>
          </a:p>
          <a:p>
            <a:pPr algn="ctr" eaLnBrk="1" hangingPunct="1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Prof.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Aurobinda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 eaLnBrk="1" hangingPunct="1"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</a:p>
          <a:p>
            <a:pPr algn="ctr"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Prof.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Swanand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R.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Khare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4000" y="4394021"/>
            <a:ext cx="1656000" cy="16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0795" y="6065083"/>
            <a:ext cx="4122411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Advanced Technology Development Centre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Indian Institute of Technology </a:t>
            </a:r>
            <a:r>
              <a:rPr lang="en-US" sz="16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Kharagpur</a:t>
            </a:r>
            <a:endParaRPr lang="en-US" sz="1600" dirty="0" smtClean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  <a:p>
            <a:pPr algn="ctr">
              <a:defRPr/>
            </a:pP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January </a:t>
            </a:r>
            <a:r>
              <a:rPr lang="en-US" sz="1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2021</a:t>
            </a:r>
            <a:endParaRPr lang="en-US" sz="16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16687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 Estimation under Stationary and Non-stationary Conditions - A Case Study of Induction Motor Fault Diagnosis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4"/>
    </mc:Choice>
    <mc:Fallback>
      <p:transition spd="slow" advTm="16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48" y="101319"/>
            <a:ext cx="8158072" cy="55721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P2: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Real-time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Estimation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of Multiple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Time-varying Frequency Components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10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1069" y="763167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</a:rPr>
              <a:t>Signal Model</a:t>
            </a:r>
            <a:endParaRPr lang="en-GB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752045"/>
                  </p:ext>
                </p:extLst>
              </p:nvPr>
            </p:nvGraphicFramePr>
            <p:xfrm>
              <a:off x="6228024" y="868000"/>
              <a:ext cx="2864447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04088">
                      <a:extLst>
                        <a:ext uri="{9D8B030D-6E8A-4147-A177-3AD203B41FA5}">
                          <a16:colId xmlns:a16="http://schemas.microsoft.com/office/drawing/2014/main" val="1818261994"/>
                        </a:ext>
                      </a:extLst>
                    </a:gridCol>
                    <a:gridCol w="2160359">
                      <a:extLst>
                        <a:ext uri="{9D8B030D-6E8A-4147-A177-3AD203B41FA5}">
                          <a16:colId xmlns:a16="http://schemas.microsoft.com/office/drawing/2014/main" val="21429972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Amplitude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8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Normalized </a:t>
                          </a:r>
                          <a:r>
                            <a:rPr lang="en-GB" sz="1400" dirty="0" smtClean="0">
                              <a:latin typeface="Calibri" panose="020F0502020204030204" pitchFamily="34" charset="0"/>
                            </a:rPr>
                            <a:t>inst. </a:t>
                          </a:r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511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Phase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1548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GB" sz="160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sz="16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White Gaussian </a:t>
                          </a:r>
                          <a:r>
                            <a:rPr lang="en-GB" sz="1400" dirty="0" smtClean="0">
                              <a:latin typeface="Calibri" panose="020F0502020204030204" pitchFamily="34" charset="0"/>
                            </a:rPr>
                            <a:t>noise</a:t>
                          </a:r>
                          <a:endParaRPr lang="en-GB" sz="14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251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>
                              <a:latin typeface="Calibri" panose="020F0502020204030204" pitchFamily="34" charset="0"/>
                            </a:rPr>
                            <a:t>Number of components</a:t>
                          </a:r>
                          <a:endParaRPr lang="en-GB" sz="14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6048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752045"/>
                  </p:ext>
                </p:extLst>
              </p:nvPr>
            </p:nvGraphicFramePr>
            <p:xfrm>
              <a:off x="6228024" y="868000"/>
              <a:ext cx="2864447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04088">
                      <a:extLst>
                        <a:ext uri="{9D8B030D-6E8A-4147-A177-3AD203B41FA5}">
                          <a16:colId xmlns:a16="http://schemas.microsoft.com/office/drawing/2014/main" val="1818261994"/>
                        </a:ext>
                      </a:extLst>
                    </a:gridCol>
                    <a:gridCol w="2160359">
                      <a:extLst>
                        <a:ext uri="{9D8B030D-6E8A-4147-A177-3AD203B41FA5}">
                          <a16:colId xmlns:a16="http://schemas.microsoft.com/office/drawing/2014/main" val="21429972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62" t="-1639" r="-307759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Amplitude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8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62" t="-101639" r="-307759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Normalized </a:t>
                          </a:r>
                          <a:r>
                            <a:rPr lang="en-GB" sz="1400" dirty="0" smtClean="0">
                              <a:latin typeface="Calibri" panose="020F0502020204030204" pitchFamily="34" charset="0"/>
                            </a:rPr>
                            <a:t>inst. </a:t>
                          </a:r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511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62" t="-201639" r="-307759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Phase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1548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62" t="-301639" r="-30775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>
                              <a:latin typeface="Calibri" panose="020F0502020204030204" pitchFamily="34" charset="0"/>
                            </a:rPr>
                            <a:t>White Gaussian </a:t>
                          </a:r>
                          <a:r>
                            <a:rPr lang="en-GB" sz="1400" dirty="0" smtClean="0">
                              <a:latin typeface="Calibri" panose="020F0502020204030204" pitchFamily="34" charset="0"/>
                            </a:rPr>
                            <a:t>noise</a:t>
                          </a:r>
                          <a:endParaRPr lang="en-GB" sz="14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251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62" t="-401639" r="-30775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dirty="0" smtClean="0">
                              <a:latin typeface="Calibri" panose="020F0502020204030204" pitchFamily="34" charset="0"/>
                            </a:rPr>
                            <a:t>Number of components</a:t>
                          </a:r>
                          <a:endParaRPr lang="en-GB" sz="14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6048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121649" y="3454353"/>
                <a:ext cx="2597634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]=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649" y="3454353"/>
                <a:ext cx="2597634" cy="439736"/>
              </a:xfrm>
              <a:prstGeom prst="rect">
                <a:avLst/>
              </a:prstGeom>
              <a:blipFill>
                <a:blip r:embed="rId5"/>
                <a:stretch>
                  <a:fillRect t="-156944" r="-24178" b="-2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4324" y="1799113"/>
                <a:ext cx="1777666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24" y="1799113"/>
                <a:ext cx="1777666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987443" y="2008199"/>
                <a:ext cx="2222147" cy="413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443" y="2008199"/>
                <a:ext cx="2222147" cy="413703"/>
              </a:xfrm>
              <a:prstGeom prst="rect">
                <a:avLst/>
              </a:prstGeom>
              <a:blipFill>
                <a:blip r:embed="rId7"/>
                <a:stretch>
                  <a:fillRect t="-116176" b="-186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54031" y="2714017"/>
                <a:ext cx="88166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 smtClean="0">
                    <a:latin typeface="Calibri" panose="020F0502020204030204" pitchFamily="34" charset="0"/>
                  </a:rPr>
                  <a:t>Represent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dirty="0">
                    <a:latin typeface="Calibri" panose="020F0502020204030204" pitchFamily="34" charset="0"/>
                  </a:rPr>
                  <a:t> as an </a:t>
                </a:r>
                <a:r>
                  <a:rPr lang="en-GB" b="1" dirty="0">
                    <a:latin typeface="Calibri" panose="020F0502020204030204" pitchFamily="34" charset="0"/>
                  </a:rPr>
                  <a:t>AR process </a:t>
                </a:r>
                <a:r>
                  <a:rPr lang="en-GB" dirty="0">
                    <a:latin typeface="Calibri" panose="020F0502020204030204" pitchFamily="34" charset="0"/>
                  </a:rPr>
                  <a:t>by assuming a </a:t>
                </a:r>
                <a:r>
                  <a:rPr lang="en-GB" b="1" dirty="0">
                    <a:latin typeface="Calibri" panose="020F0502020204030204" pitchFamily="34" charset="0"/>
                  </a:rPr>
                  <a:t>frozen state with constant coefficients </a:t>
                </a:r>
                <a:r>
                  <a:rPr lang="en-GB" dirty="0">
                    <a:latin typeface="Calibri" panose="020F0502020204030204" pitchFamily="34" charset="0"/>
                  </a:rPr>
                  <a:t>for short duration for slowly-varying signals [9] as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31" y="2714017"/>
                <a:ext cx="8816604" cy="646331"/>
              </a:xfrm>
              <a:prstGeom prst="rect">
                <a:avLst/>
              </a:prstGeom>
              <a:blipFill>
                <a:blip r:embed="rId8"/>
                <a:stretch>
                  <a:fillRect l="-553" t="-72642" b="-6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154031" y="3834231"/>
            <a:ext cx="4338597" cy="792501"/>
            <a:chOff x="357188" y="4982363"/>
            <a:chExt cx="4338597" cy="792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2118669" y="5369881"/>
                  <a:ext cx="2577116" cy="404983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0">
                            <a:latin typeface="Cambria Math" panose="02040503050406030204" pitchFamily="18" charset="0"/>
                          </a:rPr>
                          <m:t>)=0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669" y="5369881"/>
                  <a:ext cx="2577116" cy="40498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246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/>
            <p:cNvSpPr txBox="1"/>
            <p:nvPr/>
          </p:nvSpPr>
          <p:spPr>
            <a:xfrm>
              <a:off x="357188" y="4982363"/>
              <a:ext cx="286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Calibri" panose="020F0502020204030204" pitchFamily="34" charset="0"/>
                </a:rPr>
                <a:t>Taking z-transform, we have:</a:t>
              </a:r>
              <a:endParaRPr lang="en-GB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78844" y="4631124"/>
            <a:ext cx="4714805" cy="848566"/>
            <a:chOff x="380916" y="5315127"/>
            <a:chExt cx="4714805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80916" y="5566821"/>
                  <a:ext cx="19712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For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</m:oMath>
                  </a14:m>
                  <a:r>
                    <a:rPr lang="en-IN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-components:</a:t>
                  </a:r>
                  <a:endParaRPr lang="en-GB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16" y="5566821"/>
                  <a:ext cx="197124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469" t="-10000" r="-246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2354394" y="5315127"/>
                  <a:ext cx="2741327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GB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394" y="5315127"/>
                  <a:ext cx="2741327" cy="8485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185812" y="5357844"/>
            <a:ext cx="2844960" cy="405688"/>
            <a:chOff x="627797" y="4930759"/>
            <a:chExt cx="2844960" cy="405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1649502" y="4930759"/>
                  <a:ext cx="1823255" cy="4056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)=0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9502" y="4930759"/>
                  <a:ext cx="1823255" cy="40568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6061" b="-1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/>
            <p:cNvSpPr txBox="1"/>
            <p:nvPr/>
          </p:nvSpPr>
          <p:spPr>
            <a:xfrm>
              <a:off x="627797" y="4930759"/>
              <a:ext cx="1215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Calibri" panose="020F0502020204030204" pitchFamily="34" charset="0"/>
                </a:rPr>
                <a:t>Therefore, </a:t>
              </a:r>
              <a:endParaRPr lang="en-GB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1826" y="5768604"/>
            <a:ext cx="2601105" cy="405688"/>
            <a:chOff x="627797" y="4927855"/>
            <a:chExt cx="2601105" cy="405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1469574" y="4927855"/>
                  <a:ext cx="1759328" cy="405688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acc>
                          <m:accPr>
                            <m:chr m:val="̃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GB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20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574" y="4927855"/>
                  <a:ext cx="1759328" cy="40568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4348" b="-14493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/>
            <p:cNvSpPr txBox="1"/>
            <p:nvPr/>
          </p:nvSpPr>
          <p:spPr>
            <a:xfrm>
              <a:off x="627797" y="4930759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latin typeface="Calibri" panose="020F0502020204030204" pitchFamily="34" charset="0"/>
                </a:rPr>
                <a:t>Hence, </a:t>
              </a:r>
              <a:endParaRPr lang="en-GB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79002" y="5035267"/>
            <a:ext cx="3128803" cy="1289473"/>
            <a:chOff x="7897747" y="3991554"/>
            <a:chExt cx="3128803" cy="1289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8000144" y="4348399"/>
                  <a:ext cx="3026406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begChr m:val="["/>
                            <m:endChr m:val="]"/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̃"/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000" i="0">
                                <a:latin typeface="Cambria Math" panose="02040503050406030204" pitchFamily="18" charset="0"/>
                              </a:rPr>
                              <m:t>)=0</m:t>
                            </m:r>
                          </m:e>
                        </m:nary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144" y="4348399"/>
                  <a:ext cx="3026406" cy="93262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/>
            <p:cNvSpPr txBox="1"/>
            <p:nvPr/>
          </p:nvSpPr>
          <p:spPr>
            <a:xfrm>
              <a:off x="7897747" y="3991554"/>
              <a:ext cx="2060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Inverse </a:t>
              </a:r>
              <a:r>
                <a:rPr lang="en-US" i="1" dirty="0" smtClean="0">
                  <a:latin typeface="Calibri" panose="020F0502020204030204" pitchFamily="34" charset="0"/>
                </a:rPr>
                <a:t>z</a:t>
              </a:r>
              <a:r>
                <a:rPr lang="en-US" dirty="0" smtClean="0">
                  <a:latin typeface="Calibri" panose="020F0502020204030204" pitchFamily="34" charset="0"/>
                </a:rPr>
                <a:t>-transform:</a:t>
              </a:r>
              <a:endParaRPr lang="en-GB" dirty="0">
                <a:latin typeface="Calibri" panose="020F0502020204030204" pitchFamily="34" charset="0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 bwMode="auto">
          <a:xfrm flipH="1">
            <a:off x="4960641" y="3150248"/>
            <a:ext cx="0" cy="2834640"/>
          </a:xfrm>
          <a:prstGeom prst="line">
            <a:avLst/>
          </a:prstGeom>
          <a:solidFill>
            <a:schemeClr val="accent1"/>
          </a:solidFill>
          <a:ln w="31750" cap="flat" cmpd="dbl" algn="ctr">
            <a:solidFill>
              <a:srgbClr val="C0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085561" y="1799113"/>
                <a:ext cx="1880002" cy="880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561" y="1799113"/>
                <a:ext cx="1880002" cy="8808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87564" y="920220"/>
                <a:ext cx="3813929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000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𝑗𝑛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GB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GB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00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64" y="920220"/>
                <a:ext cx="3813929" cy="9326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4804" y="3118984"/>
            <a:ext cx="3648969" cy="2011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26579" y="6386758"/>
            <a:ext cx="862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 Samanta, A </a:t>
            </a:r>
            <a:r>
              <a:rPr lang="en-IN" sz="1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I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SR </a:t>
            </a:r>
            <a:r>
              <a:rPr lang="en-IN" sz="1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Khare</a:t>
            </a:r>
            <a:r>
              <a:rPr lang="en-I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Naha, "Direct estimation of multiple time-varying frequencies of non-stationary signals", Signal Processing, 169, 107384, 2020.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9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46"/>
    </mc:Choice>
    <mc:Fallback>
      <p:transition spd="slow" advTm="68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49" x="7259638" y="5411788"/>
          <p14:tracePt t="19059" x="7224713" y="5411788"/>
          <p14:tracePt t="19069" x="7180263" y="5411788"/>
          <p14:tracePt t="19079" x="7126288" y="5429250"/>
          <p14:tracePt t="19088" x="7081838" y="5429250"/>
          <p14:tracePt t="19104" x="7045325" y="5446713"/>
          <p14:tracePt t="19121" x="6884988" y="5429250"/>
          <p14:tracePt t="19137" x="6796088" y="5429250"/>
          <p14:tracePt t="19154" x="6402388" y="5465763"/>
          <p14:tracePt t="19170" x="5884863" y="5491163"/>
          <p14:tracePt t="19188" x="5634038" y="5491163"/>
          <p14:tracePt t="19204" x="5259388" y="5491163"/>
          <p14:tracePt t="19221" x="4956175" y="5473700"/>
          <p14:tracePt t="19237" x="4813300" y="5465763"/>
          <p14:tracePt t="19254" x="4581525" y="5367338"/>
          <p14:tracePt t="19271" x="4375150" y="5330825"/>
          <p14:tracePt t="19288" x="4232275" y="5295900"/>
          <p14:tracePt t="19304" x="4170363" y="5295900"/>
          <p14:tracePt t="19321" x="4037013" y="5241925"/>
          <p14:tracePt t="19338" x="3875088" y="5180013"/>
          <p14:tracePt t="19354" x="3714750" y="5126038"/>
          <p14:tracePt t="19371" x="3303588" y="5054600"/>
          <p14:tracePt t="19388" x="3036888" y="4991100"/>
          <p14:tracePt t="19404" x="2874963" y="4938713"/>
          <p14:tracePt t="19421" x="2625725" y="4875213"/>
          <p14:tracePt t="19438" x="2446338" y="4759325"/>
          <p14:tracePt t="19454" x="2393950" y="4697413"/>
          <p14:tracePt t="19471" x="2268538" y="4589463"/>
          <p14:tracePt t="19488" x="2187575" y="4491038"/>
          <p14:tracePt t="19504" x="2187575" y="4429125"/>
          <p14:tracePt t="19521" x="2179638" y="4411663"/>
          <p14:tracePt t="19953" x="2152650" y="4411663"/>
          <p14:tracePt t="19963" x="2125663" y="4411663"/>
          <p14:tracePt t="19973" x="2098675" y="4411663"/>
          <p14:tracePt t="19989" x="2089150" y="4411663"/>
          <p14:tracePt t="20006" x="2027238" y="4411663"/>
          <p14:tracePt t="20022" x="2009775" y="4402138"/>
          <p14:tracePt t="20039" x="1990725" y="4348163"/>
          <p14:tracePt t="20056" x="1874838" y="4125913"/>
          <p14:tracePt t="20072" x="1795463" y="3973513"/>
          <p14:tracePt t="20089" x="1741488" y="3840163"/>
          <p14:tracePt t="20106" x="1704975" y="3536950"/>
          <p14:tracePt t="20123" x="1679575" y="3251200"/>
          <p14:tracePt t="20139" x="1679575" y="3187700"/>
          <p14:tracePt t="20156" x="1679575" y="3143250"/>
          <p14:tracePt t="20173" x="1679575" y="2973388"/>
          <p14:tracePt t="20189" x="1704975" y="2776538"/>
          <p14:tracePt t="20206" x="1731963" y="2536825"/>
          <p14:tracePt t="20223" x="1731963" y="2482850"/>
          <p14:tracePt t="20239" x="1731963" y="2473325"/>
          <p14:tracePt t="20256" x="1724025" y="2411413"/>
          <p14:tracePt t="20273" x="1687513" y="2303463"/>
          <p14:tracePt t="20289" x="1633538" y="2224088"/>
          <p14:tracePt t="20306" x="1554163" y="2116138"/>
          <p14:tracePt t="20323" x="1482725" y="2081213"/>
          <p14:tracePt t="20340" x="1438275" y="2081213"/>
          <p14:tracePt t="20356" x="1312863" y="2036763"/>
          <p14:tracePt t="20373" x="1258888" y="2036763"/>
          <p14:tracePt t="20390" x="1231900" y="2036763"/>
          <p14:tracePt t="20406" x="1187450" y="2036763"/>
          <p14:tracePt t="20423" x="1152525" y="2036763"/>
          <p14:tracePt t="20440" x="1133475" y="2036763"/>
          <p14:tracePt t="20456" x="1116013" y="2036763"/>
          <p14:tracePt t="20473" x="1108075" y="2036763"/>
          <p14:tracePt t="20490" x="1089025" y="2054225"/>
          <p14:tracePt t="20507" x="1071563" y="2071688"/>
          <p14:tracePt t="20523" x="1036638" y="2125663"/>
          <p14:tracePt t="20540" x="1009650" y="2179638"/>
          <p14:tracePt t="20557" x="973138" y="2224088"/>
          <p14:tracePt t="20573" x="946150" y="2276475"/>
          <p14:tracePt t="20590" x="928688" y="2295525"/>
          <p14:tracePt t="20607" x="901700" y="2312988"/>
          <p14:tracePt t="20624" x="866775" y="2374900"/>
          <p14:tracePt t="20640" x="839788" y="2438400"/>
          <p14:tracePt t="20657" x="830263" y="2473325"/>
          <p14:tracePt t="20674" x="822325" y="2536825"/>
          <p14:tracePt t="20690" x="822325" y="2571750"/>
          <p14:tracePt t="20707" x="822325" y="2581275"/>
          <p14:tracePt t="20709" x="812800" y="2589213"/>
          <p14:tracePt t="20724" x="812800" y="2608263"/>
          <p14:tracePt t="20740" x="812800" y="2616200"/>
          <p14:tracePt t="20768" x="812800" y="2625725"/>
          <p14:tracePt t="20798" x="812800" y="2633663"/>
          <p14:tracePt t="20828" x="812800" y="2643188"/>
          <p14:tracePt t="20848" x="830263" y="2652713"/>
          <p14:tracePt t="20858" x="830263" y="2660650"/>
          <p14:tracePt t="20868" x="839788" y="2679700"/>
          <p14:tracePt t="20878" x="847725" y="2687638"/>
          <p14:tracePt t="20891" x="857250" y="2705100"/>
          <p14:tracePt t="20907" x="874713" y="2751138"/>
          <p14:tracePt t="20924" x="884238" y="2768600"/>
          <p14:tracePt t="20941" x="928688" y="2847975"/>
          <p14:tracePt t="20957" x="982663" y="2874963"/>
          <p14:tracePt t="20974" x="1009650" y="2894013"/>
          <p14:tracePt t="20991" x="1036638" y="2894013"/>
          <p14:tracePt t="21008" x="1054100" y="2901950"/>
          <p14:tracePt t="21024" x="1062038" y="2911475"/>
          <p14:tracePt t="21041" x="1081088" y="2911475"/>
          <p14:tracePt t="21058" x="1160463" y="2928938"/>
          <p14:tracePt t="21074" x="1160463" y="2955925"/>
          <p14:tracePt t="21091" x="1179513" y="2973388"/>
          <p14:tracePt t="21108" x="1204913" y="3009900"/>
          <p14:tracePt t="21124" x="1223963" y="3027363"/>
          <p14:tracePt t="21141" x="1276350" y="3071813"/>
          <p14:tracePt t="21158" x="1330325" y="3125788"/>
          <p14:tracePt t="21175" x="1357313" y="3133725"/>
          <p14:tracePt t="21191" x="1401763" y="3152775"/>
          <p14:tracePt t="21208" x="1500188" y="3205163"/>
          <p14:tracePt t="21225" x="1562100" y="3214688"/>
          <p14:tracePt t="21241" x="1571625" y="3214688"/>
          <p14:tracePt t="21258" x="1608138" y="3224213"/>
          <p14:tracePt t="21275" x="1625600" y="3224213"/>
          <p14:tracePt t="21308" x="1643063" y="3232150"/>
          <p14:tracePt t="21325" x="1660525" y="3232150"/>
          <p14:tracePt t="21342" x="1679575" y="3232150"/>
          <p14:tracePt t="21358" x="1731963" y="3232150"/>
          <p14:tracePt t="21375" x="1768475" y="3232150"/>
          <p14:tracePt t="21392" x="1785938" y="3232150"/>
          <p14:tracePt t="21408" x="1803400" y="3241675"/>
          <p14:tracePt t="21425" x="1812925" y="3241675"/>
          <p14:tracePt t="21442" x="1830388" y="3241675"/>
          <p14:tracePt t="21458" x="1839913" y="3241675"/>
          <p14:tracePt t="21475" x="1847850" y="3241675"/>
          <p14:tracePt t="22488" x="1866900" y="3241675"/>
          <p14:tracePt t="22498" x="1893888" y="3232150"/>
          <p14:tracePt t="22518" x="1919288" y="3214688"/>
          <p14:tracePt t="22528" x="1965325" y="3197225"/>
          <p14:tracePt t="22538" x="2027238" y="3187700"/>
          <p14:tracePt t="22548" x="2108200" y="3160713"/>
          <p14:tracePt t="22561" x="2205038" y="3152775"/>
          <p14:tracePt t="22577" x="2411413" y="3116263"/>
          <p14:tracePt t="22594" x="2562225" y="3089275"/>
          <p14:tracePt t="22611" x="2822575" y="3089275"/>
          <p14:tracePt t="22628" x="3133725" y="3089275"/>
          <p14:tracePt t="22644" x="3295650" y="3108325"/>
          <p14:tracePt t="22661" x="3536950" y="3133725"/>
          <p14:tracePt t="22678" x="3768725" y="3143250"/>
          <p14:tracePt t="22694" x="3875088" y="3152775"/>
          <p14:tracePt t="22711" x="4000500" y="3179763"/>
          <p14:tracePt t="22728" x="4108450" y="3214688"/>
          <p14:tracePt t="22744" x="4152900" y="3232150"/>
          <p14:tracePt t="22761" x="4286250" y="3259138"/>
          <p14:tracePt t="22778" x="4402138" y="3295650"/>
          <p14:tracePt t="22794" x="4446588" y="3295650"/>
          <p14:tracePt t="22811" x="4633913" y="3303588"/>
          <p14:tracePt t="22828" x="4724400" y="3303588"/>
          <p14:tracePt t="22845" x="4776788" y="3303588"/>
          <p14:tracePt t="22861" x="4840288" y="3303588"/>
          <p14:tracePt t="22878" x="4857750" y="3303588"/>
          <p14:tracePt t="22915" x="4867275" y="3303588"/>
          <p14:tracePt t="22928" x="4875213" y="3303588"/>
          <p14:tracePt t="22945" x="4902200" y="3303588"/>
          <p14:tracePt t="22962" x="4919663" y="3303588"/>
          <p14:tracePt t="22978" x="4929188" y="3303588"/>
          <p14:tracePt t="27785" x="4929188" y="3313113"/>
          <p14:tracePt t="27795" x="4875213" y="3330575"/>
          <p14:tracePt t="27806" x="4830763" y="3340100"/>
          <p14:tracePt t="27821" x="4795838" y="3357563"/>
          <p14:tracePt t="27838" x="4705350" y="3375025"/>
          <p14:tracePt t="27855" x="4581525" y="3455988"/>
          <p14:tracePt t="27871" x="4518025" y="3465513"/>
          <p14:tracePt t="27888" x="4402138" y="3500438"/>
          <p14:tracePt t="27905" x="4303713" y="3527425"/>
          <p14:tracePt t="27922" x="4268788" y="3536950"/>
          <p14:tracePt t="27938" x="4152900" y="3571875"/>
          <p14:tracePt t="27955" x="4081463" y="3581400"/>
          <p14:tracePt t="27972" x="4044950" y="3598863"/>
          <p14:tracePt t="27988" x="3965575" y="3598863"/>
          <p14:tracePt t="28005" x="3894138" y="3608388"/>
          <p14:tracePt t="28022" x="3822700" y="3616325"/>
          <p14:tracePt t="28038" x="3741738" y="3616325"/>
          <p14:tracePt t="28055" x="3670300" y="3625850"/>
          <p14:tracePt t="28072" x="3625850" y="3625850"/>
          <p14:tracePt t="28089" x="3544888" y="3643313"/>
          <p14:tracePt t="28105" x="3446463" y="3652838"/>
          <p14:tracePt t="28122" x="3384550" y="3652838"/>
          <p14:tracePt t="28139" x="3313113" y="3670300"/>
          <p14:tracePt t="28155" x="3205163" y="3724275"/>
          <p14:tracePt t="28173" x="3133725" y="3759200"/>
          <p14:tracePt t="28189" x="3089275" y="3795713"/>
          <p14:tracePt t="28205" x="2982913" y="3867150"/>
          <p14:tracePt t="28222" x="2928938" y="3875088"/>
          <p14:tracePt t="28239" x="2867025" y="3929063"/>
          <p14:tracePt t="28256" x="2751138" y="3973513"/>
          <p14:tracePt t="28272" x="2652713" y="4037013"/>
          <p14:tracePt t="28289" x="2633663" y="4044950"/>
          <p14:tracePt t="28306" x="2536825" y="4071938"/>
          <p14:tracePt t="28322" x="2465388" y="4089400"/>
          <p14:tracePt t="28339" x="2428875" y="4089400"/>
          <p14:tracePt t="28356" x="2384425" y="4098925"/>
          <p14:tracePt t="28372" x="2347913" y="4098925"/>
          <p14:tracePt t="28389" x="2339975" y="4098925"/>
          <p14:tracePt t="28406" x="2295525" y="4098925"/>
          <p14:tracePt t="28423" x="2251075" y="4098925"/>
          <p14:tracePt t="28439" x="2232025" y="4098925"/>
          <p14:tracePt t="28456" x="2205038" y="4098925"/>
          <p14:tracePt t="28473" x="2197100" y="4098925"/>
          <p14:tracePt t="28489" x="2187575" y="4098925"/>
          <p14:tracePt t="28829" x="2187575" y="4089400"/>
          <p14:tracePt t="28968" x="2197100" y="4089400"/>
          <p14:tracePt t="28978" x="2197100" y="4081463"/>
          <p14:tracePt t="28988" x="2205038" y="4081463"/>
          <p14:tracePt t="29028" x="2224088" y="4081463"/>
          <p14:tracePt t="29058" x="2232025" y="4081463"/>
          <p14:tracePt t="29107" x="2241550" y="4081463"/>
          <p14:tracePt t="29117" x="2251075" y="4071938"/>
          <p14:tracePt t="29147" x="2259013" y="4062413"/>
          <p14:tracePt t="29157" x="2268538" y="4062413"/>
          <p14:tracePt t="29177" x="2276475" y="4054475"/>
          <p14:tracePt t="29217" x="2286000" y="4054475"/>
          <p14:tracePt t="29237" x="2295525" y="4054475"/>
          <p14:tracePt t="29247" x="2303463" y="4054475"/>
          <p14:tracePt t="29257" x="2312988" y="4044950"/>
          <p14:tracePt t="29266" x="2322513" y="4037013"/>
          <p14:tracePt t="29276" x="2339975" y="4027488"/>
          <p14:tracePt t="29291" x="2357438" y="4027488"/>
          <p14:tracePt t="29308" x="2401888" y="4010025"/>
          <p14:tracePt t="29324" x="2428875" y="3990975"/>
          <p14:tracePt t="29341" x="2509838" y="3983038"/>
          <p14:tracePt t="29358" x="2562225" y="3973513"/>
          <p14:tracePt t="29374" x="2589213" y="3965575"/>
          <p14:tracePt t="29391" x="2643188" y="3965575"/>
          <p14:tracePt t="29408" x="2687638" y="3946525"/>
          <p14:tracePt t="29425" x="2759075" y="3938588"/>
          <p14:tracePt t="29441" x="2795588" y="3938588"/>
          <p14:tracePt t="29458" x="2847975" y="3938588"/>
          <p14:tracePt t="29475" x="2894013" y="3938588"/>
          <p14:tracePt t="29491" x="2990850" y="3938588"/>
          <p14:tracePt t="29508" x="3116263" y="3938588"/>
          <p14:tracePt t="29525" x="3179763" y="3938588"/>
          <p14:tracePt t="29541" x="3197225" y="3938588"/>
          <p14:tracePt t="29558" x="3232150" y="3938588"/>
          <p14:tracePt t="29575" x="3251200" y="3938588"/>
          <p14:tracePt t="29592" x="3259138" y="3938588"/>
          <p14:tracePt t="29608" x="3276600" y="3938588"/>
          <p14:tracePt t="29625" x="3286125" y="3938588"/>
          <p14:tracePt t="29753" x="3295650" y="3938588"/>
          <p14:tracePt t="29783" x="3303588" y="3938588"/>
          <p14:tracePt t="29813" x="3313113" y="3938588"/>
          <p14:tracePt t="29833" x="3322638" y="3938588"/>
          <p14:tracePt t="29843" x="3330575" y="3938588"/>
          <p14:tracePt t="29893" x="3340100" y="3938588"/>
          <p14:tracePt t="29923" x="3348038" y="3938588"/>
          <p14:tracePt t="29962" x="3357563" y="3938588"/>
          <p14:tracePt t="29982" x="3367088" y="3938588"/>
          <p14:tracePt t="30012" x="3375025" y="3938588"/>
          <p14:tracePt t="30032" x="3384550" y="3938588"/>
          <p14:tracePt t="30052" x="3394075" y="3938588"/>
          <p14:tracePt t="30072" x="3402013" y="3938588"/>
          <p14:tracePt t="30091" x="3411538" y="3938588"/>
          <p14:tracePt t="30111" x="3419475" y="3938588"/>
          <p14:tracePt t="30121" x="3429000" y="3938588"/>
          <p14:tracePt t="30141" x="3438525" y="3938588"/>
          <p14:tracePt t="30151" x="3446463" y="3938588"/>
          <p14:tracePt t="30161" x="3455988" y="3938588"/>
          <p14:tracePt t="30191" x="3465513" y="3938588"/>
          <p14:tracePt t="30201" x="3473450" y="3938588"/>
          <p14:tracePt t="30211" x="3482975" y="3938588"/>
          <p14:tracePt t="30240" x="3490913" y="3938588"/>
          <p14:tracePt t="30260" x="3500438" y="3938588"/>
          <p14:tracePt t="30320" x="3509963" y="3938588"/>
          <p14:tracePt t="30330" x="3517900" y="3938588"/>
          <p14:tracePt t="30360" x="3527425" y="3938588"/>
          <p14:tracePt t="30370" x="3536950" y="3938588"/>
          <p14:tracePt t="30400" x="3544888" y="3938588"/>
          <p14:tracePt t="30429" x="3554413" y="3938588"/>
          <p14:tracePt t="30449" x="3562350" y="3938588"/>
          <p14:tracePt t="30459" x="3571875" y="3929063"/>
          <p14:tracePt t="30469" x="3581400" y="3929063"/>
          <p14:tracePt t="30479" x="3589338" y="3929063"/>
          <p14:tracePt t="30493" x="3608388" y="3929063"/>
          <p14:tracePt t="30510" x="3643313" y="3929063"/>
          <p14:tracePt t="30527" x="3660775" y="3929063"/>
          <p14:tracePt t="30543" x="3697288" y="3929063"/>
          <p14:tracePt t="30560" x="3714750" y="3919538"/>
          <p14:tracePt t="30594" x="3732213" y="3919538"/>
          <p14:tracePt t="30610" x="3741738" y="3919538"/>
          <p14:tracePt t="30644" x="3759200" y="3919538"/>
          <p14:tracePt t="30660" x="3768725" y="3919538"/>
          <p14:tracePt t="30678" x="3776663" y="3919538"/>
          <p14:tracePt t="30694" x="3786188" y="3919538"/>
          <p14:tracePt t="30711" x="3795713" y="3919538"/>
          <p14:tracePt t="30727" x="3803650" y="3919538"/>
          <p14:tracePt t="30744" x="3813175" y="3919538"/>
          <p14:tracePt t="30761" x="3840163" y="3919538"/>
          <p14:tracePt t="30777" x="3848100" y="3919538"/>
          <p14:tracePt t="30794" x="3857625" y="3919538"/>
          <p14:tracePt t="30811" x="3867150" y="3919538"/>
          <p14:tracePt t="30827" x="3875088" y="3919538"/>
          <p14:tracePt t="30857" x="3884613" y="3919538"/>
          <p14:tracePt t="30887" x="3894138" y="3919538"/>
          <p14:tracePt t="30907" x="3902075" y="3919538"/>
          <p14:tracePt t="30976" x="3911600" y="3919538"/>
          <p14:tracePt t="30986" x="3919538" y="3919538"/>
          <p14:tracePt t="31016" x="3929063" y="3919538"/>
          <p14:tracePt t="31026" x="3938588" y="3911600"/>
          <p14:tracePt t="31036" x="3946525" y="3911600"/>
          <p14:tracePt t="31095" x="3956050" y="3902075"/>
          <p14:tracePt t="31115" x="3965575" y="3894138"/>
          <p14:tracePt t="31135" x="3973513" y="3894138"/>
          <p14:tracePt t="31155" x="3973513" y="3884613"/>
          <p14:tracePt t="31175" x="3983038" y="3875088"/>
          <p14:tracePt t="31195" x="3990975" y="3875088"/>
          <p14:tracePt t="31205" x="4000500" y="3875088"/>
          <p14:tracePt t="31225" x="4010025" y="3875088"/>
          <p14:tracePt t="31235" x="4017963" y="3875088"/>
          <p14:tracePt t="31255" x="4027488" y="3867150"/>
          <p14:tracePt t="31264" x="4044950" y="3867150"/>
          <p14:tracePt t="31278" x="4071938" y="3857625"/>
          <p14:tracePt t="31295" x="4108450" y="3857625"/>
          <p14:tracePt t="31312" x="4116388" y="3848100"/>
          <p14:tracePt t="31328" x="4143375" y="3848100"/>
          <p14:tracePt t="31345" x="4160838" y="3840163"/>
          <p14:tracePt t="31362" x="4179888" y="3840163"/>
          <p14:tracePt t="31379" x="4197350" y="3840163"/>
          <p14:tracePt t="31395" x="4251325" y="3830638"/>
          <p14:tracePt t="31412" x="4259263" y="3830638"/>
          <p14:tracePt t="31429" x="4295775" y="3822700"/>
          <p14:tracePt t="31445" x="4313238" y="3822700"/>
          <p14:tracePt t="31462" x="4322763" y="3822700"/>
          <p14:tracePt t="31479" x="4340225" y="3822700"/>
          <p14:tracePt t="31495" x="4357688" y="3822700"/>
          <p14:tracePt t="31533" x="4375150" y="3822700"/>
          <p14:tracePt t="31592" x="4394200" y="3803650"/>
          <p14:tracePt t="32785" x="4384675" y="3803650"/>
          <p14:tracePt t="32805" x="4375150" y="3803650"/>
          <p14:tracePt t="32825" x="4367213" y="3803650"/>
          <p14:tracePt t="32835" x="4348163" y="3803650"/>
          <p14:tracePt t="32845" x="4330700" y="3803650"/>
          <p14:tracePt t="32855" x="4295775" y="3803650"/>
          <p14:tracePt t="32865" x="4268788" y="3803650"/>
          <p14:tracePt t="32882" x="4259263" y="3803650"/>
          <p14:tracePt t="32898" x="4224338" y="3803650"/>
          <p14:tracePt t="32915" x="4170363" y="3803650"/>
          <p14:tracePt t="32932" x="4143375" y="3803650"/>
          <p14:tracePt t="32949" x="4071938" y="3803650"/>
          <p14:tracePt t="32965" x="4037013" y="3803650"/>
          <p14:tracePt t="32982" x="4017963" y="3803650"/>
          <p14:tracePt t="32998" x="4000500" y="3813175"/>
          <p14:tracePt t="33015" x="3965575" y="3830638"/>
          <p14:tracePt t="33032" x="3946525" y="3830638"/>
          <p14:tracePt t="33049" x="3919538" y="3830638"/>
          <p14:tracePt t="33065" x="3894138" y="3840163"/>
          <p14:tracePt t="33082" x="3867150" y="3848100"/>
          <p14:tracePt t="33099" x="3813175" y="3857625"/>
          <p14:tracePt t="33115" x="3786188" y="3875088"/>
          <p14:tracePt t="33132" x="3776663" y="3875088"/>
          <p14:tracePt t="33149" x="3724275" y="3894138"/>
          <p14:tracePt t="33165" x="3705225" y="3902075"/>
          <p14:tracePt t="33182" x="3670300" y="3911600"/>
          <p14:tracePt t="33199" x="3616325" y="3929063"/>
          <p14:tracePt t="33216" x="3554413" y="3956050"/>
          <p14:tracePt t="33232" x="3509963" y="3956050"/>
          <p14:tracePt t="33249" x="3446463" y="3990975"/>
          <p14:tracePt t="33266" x="3375025" y="3990975"/>
          <p14:tracePt t="33282" x="3330575" y="3990975"/>
          <p14:tracePt t="33299" x="3303588" y="4000500"/>
          <p14:tracePt t="33316" x="3197225" y="4000500"/>
          <p14:tracePt t="33332" x="3125788" y="4000500"/>
          <p14:tracePt t="33349" x="3071813" y="4000500"/>
          <p14:tracePt t="33366" x="3009900" y="4000500"/>
          <p14:tracePt t="33383" x="2946400" y="4000500"/>
          <p14:tracePt t="33399" x="2894013" y="4000500"/>
          <p14:tracePt t="33416" x="2840038" y="4000500"/>
          <p14:tracePt t="33433" x="2768600" y="4000500"/>
          <p14:tracePt t="33449" x="2751138" y="4000500"/>
          <p14:tracePt t="33466" x="2724150" y="4000500"/>
          <p14:tracePt t="33483" x="2697163" y="3973513"/>
          <p14:tracePt t="33499" x="2679700" y="3965575"/>
          <p14:tracePt t="33516" x="2643188" y="3956050"/>
          <p14:tracePt t="33533" x="2608263" y="3946525"/>
          <p14:tracePt t="33550" x="2589213" y="3929063"/>
          <p14:tracePt t="33566" x="2571750" y="3911600"/>
          <p14:tracePt t="33583" x="2527300" y="3894138"/>
          <p14:tracePt t="33600" x="2517775" y="3884613"/>
          <p14:tracePt t="33616" x="2490788" y="3884613"/>
          <p14:tracePt t="33633" x="2455863" y="3867150"/>
          <p14:tracePt t="33666" x="2438400" y="3857625"/>
          <p14:tracePt t="33683" x="2428875" y="3857625"/>
          <p14:tracePt t="33889" x="2428875" y="3848100"/>
          <p14:tracePt t="34843" x="2419350" y="3848100"/>
          <p14:tracePt t="34903" x="2411413" y="3848100"/>
          <p14:tracePt t="34913" x="2411413" y="3857625"/>
          <p14:tracePt t="34923" x="2411413" y="3867150"/>
          <p14:tracePt t="34936" x="2393950" y="3867150"/>
          <p14:tracePt t="34952" x="2366963" y="3884613"/>
          <p14:tracePt t="34969" x="2366963" y="3894138"/>
          <p14:tracePt t="34986" x="2339975" y="3911600"/>
          <p14:tracePt t="35002" x="2322513" y="3946525"/>
          <p14:tracePt t="35019" x="2322513" y="3965575"/>
          <p14:tracePt t="35036" x="2295525" y="3965575"/>
          <p14:tracePt t="35053" x="2276475" y="3990975"/>
          <p14:tracePt t="35069" x="2268538" y="4010025"/>
          <p14:tracePt t="35086" x="2251075" y="4010025"/>
          <p14:tracePt t="35103" x="2232025" y="4017963"/>
          <p14:tracePt t="35119" x="2224088" y="4027488"/>
          <p14:tracePt t="35136" x="2197100" y="4037013"/>
          <p14:tracePt t="35153" x="2170113" y="4044950"/>
          <p14:tracePt t="35170" x="2160588" y="4044950"/>
          <p14:tracePt t="35186" x="2125663" y="4098925"/>
          <p14:tracePt t="35203" x="2116138" y="4125913"/>
          <p14:tracePt t="35220" x="2098675" y="4187825"/>
          <p14:tracePt t="35236" x="2089150" y="4259263"/>
          <p14:tracePt t="35253" x="2081213" y="4330700"/>
          <p14:tracePt t="35270" x="2081213" y="4340225"/>
          <p14:tracePt t="35286" x="2081213" y="4348163"/>
          <p14:tracePt t="35310" x="2089150" y="4357688"/>
          <p14:tracePt t="35321" x="2089150" y="4367213"/>
          <p14:tracePt t="35336" x="2098675" y="4367213"/>
          <p14:tracePt t="35353" x="2116138" y="4375150"/>
          <p14:tracePt t="35370" x="2125663" y="4438650"/>
          <p14:tracePt t="35387" x="2152650" y="4465638"/>
          <p14:tracePt t="35403" x="2214563" y="4500563"/>
          <p14:tracePt t="35420" x="2259013" y="4527550"/>
          <p14:tracePt t="35437" x="2295525" y="4537075"/>
          <p14:tracePt t="35453" x="2330450" y="4537075"/>
          <p14:tracePt t="35470" x="2401888" y="4545013"/>
          <p14:tracePt t="35487" x="2438400" y="4545013"/>
          <p14:tracePt t="35504" x="2581275" y="4527550"/>
          <p14:tracePt t="35520" x="2670175" y="4510088"/>
          <p14:tracePt t="35537" x="2697163" y="4510088"/>
          <p14:tracePt t="35554" x="2741613" y="4518025"/>
          <p14:tracePt t="35570" x="2795588" y="4518025"/>
          <p14:tracePt t="35587" x="2847975" y="4518025"/>
          <p14:tracePt t="35604" x="3009900" y="4518025"/>
          <p14:tracePt t="35620" x="3071813" y="4527550"/>
          <p14:tracePt t="35637" x="3108325" y="4545013"/>
          <p14:tracePt t="35654" x="3160713" y="4554538"/>
          <p14:tracePt t="35671" x="3276600" y="4608513"/>
          <p14:tracePt t="35688" x="3303588" y="4616450"/>
          <p14:tracePt t="35704" x="3348038" y="4625975"/>
          <p14:tracePt t="35721" x="3402013" y="4643438"/>
          <p14:tracePt t="35737" x="3411538" y="4643438"/>
          <p14:tracePt t="35754" x="3438525" y="4643438"/>
          <p14:tracePt t="35771" x="3446463" y="4643438"/>
          <p14:tracePt t="35787" x="3455988" y="4652963"/>
          <p14:tracePt t="35821" x="3473450" y="4652963"/>
          <p14:tracePt t="35838" x="3482975" y="4652963"/>
          <p14:tracePt t="35854" x="3490913" y="4652963"/>
          <p14:tracePt t="35871" x="3500438" y="4652963"/>
          <p14:tracePt t="35888" x="3509963" y="4660900"/>
          <p14:tracePt t="36563" x="3500438" y="4660900"/>
          <p14:tracePt t="36573" x="3482975" y="4660900"/>
          <p14:tracePt t="36583" x="3473450" y="4660900"/>
          <p14:tracePt t="36593" x="3455988" y="4660900"/>
          <p14:tracePt t="36606" x="3438525" y="4660900"/>
          <p14:tracePt t="36622" x="3411538" y="4660900"/>
          <p14:tracePt t="36639" x="3384550" y="4660900"/>
          <p14:tracePt t="36656" x="3357563" y="4660900"/>
          <p14:tracePt t="36673" x="3295650" y="4660900"/>
          <p14:tracePt t="36689" x="3268663" y="4660900"/>
          <p14:tracePt t="36706" x="3214688" y="4660900"/>
          <p14:tracePt t="36723" x="3160713" y="4660900"/>
          <p14:tracePt t="36739" x="3125788" y="4660900"/>
          <p14:tracePt t="36756" x="3071813" y="4660900"/>
          <p14:tracePt t="36773" x="3009900" y="4660900"/>
          <p14:tracePt t="36789" x="2990850" y="4660900"/>
          <p14:tracePt t="36806" x="2965450" y="4670425"/>
          <p14:tracePt t="36823" x="2928938" y="4670425"/>
          <p14:tracePt t="36840" x="2919413" y="4670425"/>
          <p14:tracePt t="36856" x="2874963" y="4670425"/>
          <p14:tracePt t="36873" x="2857500" y="4670425"/>
          <p14:tracePt t="36890" x="2847975" y="4670425"/>
          <p14:tracePt t="37060" x="2857500" y="4670425"/>
          <p14:tracePt t="37070" x="2874963" y="4670425"/>
          <p14:tracePt t="37080" x="2884488" y="4670425"/>
          <p14:tracePt t="37090" x="2911475" y="4670425"/>
          <p14:tracePt t="37107" x="2919413" y="4670425"/>
          <p14:tracePt t="37123" x="2965450" y="4670425"/>
          <p14:tracePt t="37140" x="2982913" y="4670425"/>
          <p14:tracePt t="37157" x="2990850" y="4670425"/>
          <p14:tracePt t="37174" x="3027363" y="4670425"/>
          <p14:tracePt t="37190" x="3071813" y="4670425"/>
          <p14:tracePt t="37207" x="3098800" y="4670425"/>
          <p14:tracePt t="37224" x="3125788" y="4670425"/>
          <p14:tracePt t="37240" x="3170238" y="4670425"/>
          <p14:tracePt t="37257" x="3179763" y="4670425"/>
          <p14:tracePt t="37274" x="3241675" y="4670425"/>
          <p14:tracePt t="37290" x="3303588" y="4670425"/>
          <p14:tracePt t="37307" x="3330575" y="4670425"/>
          <p14:tracePt t="37324" x="3367088" y="4670425"/>
          <p14:tracePt t="37341" x="3394075" y="4670425"/>
          <p14:tracePt t="37358" x="3429000" y="4670425"/>
          <p14:tracePt t="37374" x="3446463" y="4670425"/>
          <p14:tracePt t="37391" x="3465513" y="4679950"/>
          <p14:tracePt t="37407" x="3473450" y="4679950"/>
          <p14:tracePt t="38859" x="3465513" y="4679950"/>
          <p14:tracePt t="38869" x="3446463" y="4687888"/>
          <p14:tracePt t="38879" x="3438525" y="4687888"/>
          <p14:tracePt t="38894" x="3419475" y="4697413"/>
          <p14:tracePt t="38910" x="3384550" y="4732338"/>
          <p14:tracePt t="38927" x="3357563" y="4751388"/>
          <p14:tracePt t="38944" x="3295650" y="4867275"/>
          <p14:tracePt t="38961" x="3224213" y="4973638"/>
          <p14:tracePt t="38977" x="3179763" y="5018088"/>
          <p14:tracePt t="38994" x="3116263" y="5054600"/>
          <p14:tracePt t="39011" x="3062288" y="5072063"/>
          <p14:tracePt t="39027" x="3054350" y="5089525"/>
          <p14:tracePt t="39044" x="3000375" y="5126038"/>
          <p14:tracePt t="39061" x="2938463" y="5187950"/>
          <p14:tracePt t="39078" x="2919413" y="5224463"/>
          <p14:tracePt t="39094" x="2867025" y="5295900"/>
          <p14:tracePt t="39111" x="2803525" y="5367338"/>
          <p14:tracePt t="39127" x="2768600" y="5411788"/>
          <p14:tracePt t="39144" x="2751138" y="5438775"/>
          <p14:tracePt t="39161" x="2687638" y="5465763"/>
          <p14:tracePt t="39178" x="2643188" y="5465763"/>
          <p14:tracePt t="39194" x="2643188" y="5473700"/>
          <p14:tracePt t="39211" x="2598738" y="5483225"/>
          <p14:tracePt t="39228" x="2571750" y="5483225"/>
          <p14:tracePt t="39244" x="2544763" y="5483225"/>
          <p14:tracePt t="39261" x="2517775" y="5483225"/>
          <p14:tracePt t="39278" x="2490788" y="5483225"/>
          <p14:tracePt t="39294" x="2473325" y="5483225"/>
          <p14:tracePt t="39311" x="2446338" y="5483225"/>
          <p14:tracePt t="39328" x="2411413" y="5483225"/>
          <p14:tracePt t="39345" x="2401888" y="5483225"/>
          <p14:tracePt t="39361" x="2366963" y="5483225"/>
          <p14:tracePt t="39378" x="2347913" y="5483225"/>
          <p14:tracePt t="39395" x="2339975" y="5483225"/>
          <p14:tracePt t="39411" x="2322513" y="5483225"/>
          <p14:tracePt t="39428" x="2303463" y="5483225"/>
          <p14:tracePt t="39466" x="2295525" y="5483225"/>
          <p14:tracePt t="39496" x="2295525" y="5473700"/>
          <p14:tracePt t="39625" x="2295525" y="5465763"/>
          <p14:tracePt t="39754" x="2295525" y="5456238"/>
          <p14:tracePt t="39774" x="2303463" y="5456238"/>
          <p14:tracePt t="39784" x="2312988" y="5446713"/>
          <p14:tracePt t="39804" x="2330450" y="5438775"/>
          <p14:tracePt t="39814" x="2339975" y="5438775"/>
          <p14:tracePt t="39824" x="2347913" y="5429250"/>
          <p14:tracePt t="39834" x="2347913" y="5419725"/>
          <p14:tracePt t="39846" x="2357438" y="5419725"/>
          <p14:tracePt t="39862" x="2366963" y="5419725"/>
          <p14:tracePt t="39879" x="2374900" y="5411788"/>
          <p14:tracePt t="39896" x="2393950" y="5402263"/>
          <p14:tracePt t="39913" x="2401888" y="5402263"/>
          <p14:tracePt t="39929" x="2411413" y="5402263"/>
          <p14:tracePt t="39946" x="2428875" y="5394325"/>
          <p14:tracePt t="39962" x="2438400" y="5394325"/>
          <p14:tracePt t="39979" x="2446338" y="5384800"/>
          <p14:tracePt t="39996" x="2465388" y="5375275"/>
          <p14:tracePt t="40013" x="2500313" y="5367338"/>
          <p14:tracePt t="40029" x="2509838" y="5367338"/>
          <p14:tracePt t="40046" x="2527300" y="5367338"/>
          <p14:tracePt t="40063" x="2544763" y="5357813"/>
          <p14:tracePt t="40079" x="2562225" y="5348288"/>
          <p14:tracePt t="40096" x="2571750" y="5348288"/>
          <p14:tracePt t="40113" x="2589213" y="5348288"/>
          <p14:tracePt t="40130" x="2598738" y="5340350"/>
          <p14:tracePt t="40163" x="2608263" y="5340350"/>
          <p14:tracePt t="40180" x="2616200" y="5340350"/>
          <p14:tracePt t="40196" x="2616200" y="5330825"/>
          <p14:tracePt t="40213" x="2625725" y="5330825"/>
          <p14:tracePt t="40230" x="2643188" y="5330825"/>
          <p14:tracePt t="40246" x="2652713" y="5330825"/>
          <p14:tracePt t="40301" x="2660650" y="5330825"/>
          <p14:tracePt t="40311" x="2670175" y="5330825"/>
          <p14:tracePt t="40341" x="2679700" y="5330825"/>
          <p14:tracePt t="42752" x="2670175" y="5330825"/>
          <p14:tracePt t="42762" x="2660650" y="5322888"/>
          <p14:tracePt t="42772" x="2652713" y="5313363"/>
          <p14:tracePt t="42791" x="2633663" y="5313363"/>
          <p14:tracePt t="42802" x="2608263" y="5313363"/>
          <p14:tracePt t="42818" x="2598738" y="5303838"/>
          <p14:tracePt t="42835" x="2554288" y="5303838"/>
          <p14:tracePt t="42852" x="2517775" y="5303838"/>
          <p14:tracePt t="42868" x="2500313" y="5303838"/>
          <p14:tracePt t="42885" x="2446338" y="5322888"/>
          <p14:tracePt t="42902" x="2384425" y="5340350"/>
          <p14:tracePt t="42918" x="2357438" y="5348288"/>
          <p14:tracePt t="42935" x="2259013" y="5384800"/>
          <p14:tracePt t="42952" x="2160588" y="5483225"/>
          <p14:tracePt t="42969" x="2081213" y="5562600"/>
          <p14:tracePt t="42985" x="1955800" y="5724525"/>
          <p14:tracePt t="43002" x="1857375" y="5813425"/>
          <p14:tracePt t="43019" x="1812925" y="5857875"/>
          <p14:tracePt t="43035" x="1751013" y="5894388"/>
          <p14:tracePt t="43052" x="1697038" y="5911850"/>
          <p14:tracePt t="43069" x="1687513" y="5911850"/>
          <p14:tracePt t="43086" x="1660525" y="5919788"/>
          <p14:tracePt t="43102" x="1643063" y="5919788"/>
          <p14:tracePt t="43119" x="1633538" y="5919788"/>
          <p14:tracePt t="43136" x="1616075" y="5919788"/>
          <p14:tracePt t="43152" x="1598613" y="5929313"/>
          <p14:tracePt t="43186" x="1589088" y="5929313"/>
          <p14:tracePt t="43202" x="1581150" y="5929313"/>
          <p14:tracePt t="43239" x="1571625" y="5929313"/>
          <p14:tracePt t="43288" x="1562100" y="5929313"/>
          <p14:tracePt t="43328" x="1554163" y="5929313"/>
          <p14:tracePt t="43408" x="1544638" y="5919788"/>
          <p14:tracePt t="43487" x="1544638" y="5911850"/>
          <p14:tracePt t="43557" x="1544638" y="5902325"/>
          <p14:tracePt t="43567" x="1581150" y="5875338"/>
          <p14:tracePt t="43577" x="1643063" y="5867400"/>
          <p14:tracePt t="43587" x="1724025" y="5822950"/>
          <p14:tracePt t="43603" x="1839913" y="5795963"/>
          <p14:tracePt t="43620" x="2133600" y="5795963"/>
          <p14:tracePt t="43637" x="2438400" y="5929313"/>
          <p14:tracePt t="43653" x="2544763" y="6010275"/>
          <p14:tracePt t="43670" x="2652713" y="6099175"/>
          <p14:tracePt t="43687" x="2660650" y="6108700"/>
          <p14:tracePt t="43895" x="2652713" y="6108700"/>
          <p14:tracePt t="43915" x="2633663" y="6099175"/>
          <p14:tracePt t="43925" x="2625725" y="6081713"/>
          <p14:tracePt t="43935" x="2581275" y="6045200"/>
          <p14:tracePt t="43945" x="2536825" y="5973763"/>
          <p14:tracePt t="43955" x="2517775" y="5938838"/>
          <p14:tracePt t="43971" x="2446338" y="5867400"/>
          <p14:tracePt t="43987" x="2357438" y="5795963"/>
          <p14:tracePt t="44004" x="2330450" y="5776913"/>
          <p14:tracePt t="44021" x="2330450" y="5768975"/>
          <p14:tracePt t="44037" x="2303463" y="5768975"/>
          <p14:tracePt t="44071" x="2295525" y="5768975"/>
          <p14:tracePt t="44203" x="2286000" y="5768975"/>
          <p14:tracePt t="44392" x="2276475" y="5768975"/>
          <p14:tracePt t="44879" x="2286000" y="5768975"/>
          <p14:tracePt t="44969" x="2295525" y="5768975"/>
          <p14:tracePt t="44979" x="2303463" y="5768975"/>
          <p14:tracePt t="44988" x="2312988" y="5768975"/>
          <p14:tracePt t="44998" x="2330450" y="5768975"/>
          <p14:tracePt t="45008" x="2357438" y="5768975"/>
          <p14:tracePt t="45023" x="2384425" y="5768975"/>
          <p14:tracePt t="45039" x="2500313" y="5768975"/>
          <p14:tracePt t="45056" x="2536825" y="5768975"/>
          <p14:tracePt t="45073" x="2625725" y="5768975"/>
          <p14:tracePt t="45090" x="2705100" y="5759450"/>
          <p14:tracePt t="45106" x="2714625" y="5759450"/>
          <p14:tracePt t="45108" x="2732088" y="5759450"/>
          <p14:tracePt t="46012" x="2724150" y="5759450"/>
          <p14:tracePt t="46022" x="2714625" y="5759450"/>
          <p14:tracePt t="46032" x="2697163" y="5759450"/>
          <p14:tracePt t="46052" x="2670175" y="5759450"/>
          <p14:tracePt t="46062" x="2643188" y="5751513"/>
          <p14:tracePt t="46075" x="2633663" y="5751513"/>
          <p14:tracePt t="46092" x="2527300" y="5751513"/>
          <p14:tracePt t="46108" x="2482850" y="5751513"/>
          <p14:tracePt t="46125" x="2339975" y="5751513"/>
          <p14:tracePt t="46142" x="2160588" y="5751513"/>
          <p14:tracePt t="46158" x="2125663" y="5751513"/>
          <p14:tracePt t="46175" x="2044700" y="5741988"/>
          <p14:tracePt t="46192" x="1982788" y="5741988"/>
          <p14:tracePt t="46209" x="1965325" y="5741988"/>
          <p14:tracePt t="46225" x="1928813" y="5741988"/>
          <p14:tracePt t="46242" x="1857375" y="5741988"/>
          <p14:tracePt t="46259" x="1830388" y="5741988"/>
          <p14:tracePt t="46275" x="1812925" y="5741988"/>
          <p14:tracePt t="46292" x="1795463" y="5741988"/>
          <p14:tracePt t="46309" x="1785938" y="5741988"/>
          <p14:tracePt t="46325" x="1751013" y="5741988"/>
          <p14:tracePt t="46342" x="1724025" y="5741988"/>
          <p14:tracePt t="46359" x="1704975" y="5741988"/>
          <p14:tracePt t="46376" x="1679575" y="5741988"/>
          <p14:tracePt t="46392" x="1625600" y="5741988"/>
          <p14:tracePt t="46409" x="1616075" y="5741988"/>
          <p14:tracePt t="46426" x="1598613" y="5741988"/>
          <p14:tracePt t="46442" x="1589088" y="5741988"/>
          <p14:tracePt t="46459" x="1581150" y="5741988"/>
          <p14:tracePt t="46476" x="1571625" y="5741988"/>
          <p14:tracePt t="46492" x="1562100" y="5741988"/>
          <p14:tracePt t="46788" x="1571625" y="5741988"/>
          <p14:tracePt t="46808" x="1589088" y="5741988"/>
          <p14:tracePt t="46828" x="1598613" y="5741988"/>
          <p14:tracePt t="46837" x="1608138" y="5741988"/>
          <p14:tracePt t="46847" x="1616075" y="5741988"/>
          <p14:tracePt t="46860" x="1625600" y="5741988"/>
          <p14:tracePt t="46877" x="1643063" y="5741988"/>
          <p14:tracePt t="46893" x="1679575" y="5741988"/>
          <p14:tracePt t="46910" x="1704975" y="5741988"/>
          <p14:tracePt t="46927" x="1731963" y="5741988"/>
          <p14:tracePt t="46943" x="1758950" y="5741988"/>
          <p14:tracePt t="46960" x="1812925" y="5741988"/>
          <p14:tracePt t="46977" x="1857375" y="5732463"/>
          <p14:tracePt t="46993" x="1901825" y="5732463"/>
          <p14:tracePt t="47010" x="1982788" y="5732463"/>
          <p14:tracePt t="47027" x="2125663" y="5715000"/>
          <p14:tracePt t="47044" x="2187575" y="5705475"/>
          <p14:tracePt t="47060" x="2322513" y="5688013"/>
          <p14:tracePt t="47077" x="2455863" y="5572125"/>
          <p14:tracePt t="47094" x="2509838" y="5537200"/>
          <p14:tracePt t="47110" x="2705100" y="5429250"/>
          <p14:tracePt t="47127" x="2928938" y="5340350"/>
          <p14:tracePt t="47144" x="2982913" y="5303838"/>
          <p14:tracePt t="47146" x="3036888" y="5259388"/>
          <p14:tracePt t="47160" x="3098800" y="5205413"/>
          <p14:tracePt t="47177" x="3251200" y="5197475"/>
          <p14:tracePt t="47194" x="3313113" y="5187950"/>
          <p14:tracePt t="47211" x="3438525" y="5180013"/>
          <p14:tracePt t="47227" x="3527425" y="5160963"/>
          <p14:tracePt t="47244" x="3608388" y="5160963"/>
          <p14:tracePt t="47261" x="3687763" y="5160963"/>
          <p14:tracePt t="47277" x="3741738" y="5153025"/>
          <p14:tracePt t="47294" x="3751263" y="5153025"/>
          <p14:tracePt t="47311" x="3803650" y="5153025"/>
          <p14:tracePt t="47327" x="3848100" y="5143500"/>
          <p14:tracePt t="47344" x="3919538" y="5143500"/>
          <p14:tracePt t="47361" x="3965575" y="5143500"/>
          <p14:tracePt t="47378" x="4044950" y="5143500"/>
          <p14:tracePt t="47394" x="4116388" y="5143500"/>
          <p14:tracePt t="47411" x="4152900" y="5143500"/>
          <p14:tracePt t="47428" x="4205288" y="5143500"/>
          <p14:tracePt t="47444" x="4268788" y="5153025"/>
          <p14:tracePt t="47461" x="4276725" y="5153025"/>
          <p14:tracePt t="47478" x="4286250" y="5153025"/>
          <p14:tracePt t="47543" x="4268788" y="5153025"/>
          <p14:tracePt t="47553" x="4259263" y="5153025"/>
          <p14:tracePt t="47563" x="4251325" y="5153025"/>
          <p14:tracePt t="47578" x="4232275" y="5153025"/>
          <p14:tracePt t="47595" x="4197350" y="5153025"/>
          <p14:tracePt t="47611" x="4170363" y="5153025"/>
          <p14:tracePt t="47628" x="4143375" y="5153025"/>
          <p14:tracePt t="47645" x="4062413" y="5153025"/>
          <p14:tracePt t="47661" x="4037013" y="5153025"/>
          <p14:tracePt t="47678" x="3965575" y="5153025"/>
          <p14:tracePt t="47695" x="3919538" y="5153025"/>
          <p14:tracePt t="47712" x="3894138" y="5153025"/>
          <p14:tracePt t="47728" x="3867150" y="5153025"/>
          <p14:tracePt t="47745" x="3803650" y="5160963"/>
          <p14:tracePt t="47762" x="3795713" y="5160963"/>
          <p14:tracePt t="47778" x="3786188" y="5170488"/>
          <p14:tracePt t="47881" x="3803650" y="5180013"/>
          <p14:tracePt t="47891" x="3848100" y="5180013"/>
          <p14:tracePt t="47901" x="3894138" y="5180013"/>
          <p14:tracePt t="47912" x="4010025" y="5214938"/>
          <p14:tracePt t="47929" x="4071938" y="5214938"/>
          <p14:tracePt t="47945" x="4232275" y="5224463"/>
          <p14:tracePt t="47962" x="4483100" y="5224463"/>
          <p14:tracePt t="47979" x="4527550" y="5224463"/>
          <p14:tracePt t="47996" x="4545013" y="5224463"/>
          <p14:tracePt t="48100" x="4527550" y="5224463"/>
          <p14:tracePt t="48110" x="4518025" y="5224463"/>
          <p14:tracePt t="48120" x="4500563" y="5224463"/>
          <p14:tracePt t="48130" x="4465638" y="5224463"/>
          <p14:tracePt t="48146" x="4438650" y="5224463"/>
          <p14:tracePt t="48163" x="4394200" y="5251450"/>
          <p14:tracePt t="48179" x="4367213" y="5259388"/>
          <p14:tracePt t="48196" x="4348163" y="5259388"/>
          <p14:tracePt t="48213" x="4286250" y="5259388"/>
          <p14:tracePt t="48229" x="4187825" y="5286375"/>
          <p14:tracePt t="48246" x="4160838" y="5295900"/>
          <p14:tracePt t="48263" x="4143375" y="5322888"/>
          <p14:tracePt t="48279" x="4133850" y="5330825"/>
          <p14:tracePt t="48296" x="4125913" y="5330825"/>
          <p14:tracePt t="48468" x="4125913" y="5340350"/>
          <p14:tracePt t="49223" x="4116388" y="5340350"/>
          <p14:tracePt t="49233" x="4116388" y="5357813"/>
          <p14:tracePt t="49253" x="4108450" y="5357813"/>
          <p14:tracePt t="49263" x="4098925" y="5357813"/>
          <p14:tracePt t="49283" x="4081463" y="5357813"/>
          <p14:tracePt t="49293" x="4071938" y="5357813"/>
          <p14:tracePt t="49303" x="4062413" y="5357813"/>
          <p14:tracePt t="49315" x="4044950" y="5357813"/>
          <p14:tracePt t="49331" x="4017963" y="5367338"/>
          <p14:tracePt t="49348" x="3983038" y="5367338"/>
          <p14:tracePt t="49365" x="3938588" y="5402263"/>
          <p14:tracePt t="49382" x="3902075" y="5402263"/>
          <p14:tracePt t="49398" x="3830638" y="5429250"/>
          <p14:tracePt t="49415" x="3751263" y="5446713"/>
          <p14:tracePt t="49432" x="3714750" y="5465763"/>
          <p14:tracePt t="49448" x="3670300" y="5500688"/>
          <p14:tracePt t="49465" x="3625850" y="5518150"/>
          <p14:tracePt t="49482" x="3571875" y="5554663"/>
          <p14:tracePt t="49499" x="3544888" y="5554663"/>
          <p14:tracePt t="49515" x="3465513" y="5572125"/>
          <p14:tracePt t="49532" x="3419475" y="5599113"/>
          <p14:tracePt t="49549" x="3402013" y="5608638"/>
          <p14:tracePt t="49565" x="3330575" y="5616575"/>
          <p14:tracePt t="49582" x="3259138" y="5626100"/>
          <p14:tracePt t="49599" x="3241675" y="5634038"/>
          <p14:tracePt t="49615" x="3170238" y="5643563"/>
          <p14:tracePt t="49632" x="3089275" y="5661025"/>
          <p14:tracePt t="49649" x="3044825" y="5680075"/>
          <p14:tracePt t="49666" x="2965450" y="5697538"/>
          <p14:tracePt t="49682" x="2857500" y="5741988"/>
          <p14:tracePt t="49699" x="2803525" y="5751513"/>
          <p14:tracePt t="49716" x="2697163" y="5759450"/>
          <p14:tracePt t="49732" x="2581275" y="5803900"/>
          <p14:tracePt t="49749" x="2509838" y="5822950"/>
          <p14:tracePt t="49766" x="2366963" y="5857875"/>
          <p14:tracePt t="49782" x="2187575" y="5911850"/>
          <p14:tracePt t="49799" x="2071688" y="5938838"/>
          <p14:tracePt t="49816" x="1893888" y="6027738"/>
          <p14:tracePt t="49832" x="1687513" y="6081713"/>
          <p14:tracePt t="49849" x="1589088" y="6081713"/>
          <p14:tracePt t="49866" x="1428750" y="6126163"/>
          <p14:tracePt t="49883" x="1312863" y="6161088"/>
          <p14:tracePt t="49899" x="1196975" y="6197600"/>
          <p14:tracePt t="49916" x="1152525" y="6205538"/>
          <p14:tracePt t="49933" x="1071563" y="6251575"/>
          <p14:tracePt t="49949" x="1036638" y="6286500"/>
          <p14:tracePt t="49966" x="1017588" y="6303963"/>
          <p14:tracePt t="49983" x="982663" y="6330950"/>
          <p14:tracePt t="50000" x="955675" y="6384925"/>
          <p14:tracePt t="50016" x="946150" y="6411913"/>
          <p14:tracePt t="50033" x="928688" y="6446838"/>
          <p14:tracePt t="50050" x="911225" y="6465888"/>
          <p14:tracePt t="50066" x="901700" y="6473825"/>
          <p14:tracePt t="50100" x="901700" y="6465888"/>
          <p14:tracePt t="50116" x="901700" y="6456363"/>
          <p14:tracePt t="50208" x="901700" y="6446838"/>
          <p14:tracePt t="50277" x="901700" y="6438900"/>
          <p14:tracePt t="50367" x="911225" y="6438900"/>
          <p14:tracePt t="50386" x="928688" y="6438900"/>
          <p14:tracePt t="50396" x="946150" y="6438900"/>
          <p14:tracePt t="50406" x="946150" y="6429375"/>
          <p14:tracePt t="50417" x="965200" y="6429375"/>
          <p14:tracePt t="50434" x="982663" y="6429375"/>
          <p14:tracePt t="50450" x="1027113" y="6419850"/>
          <p14:tracePt t="50467" x="1098550" y="6394450"/>
          <p14:tracePt t="50484" x="1125538" y="6384925"/>
          <p14:tracePt t="50501" x="1179513" y="6375400"/>
          <p14:tracePt t="50517" x="1214438" y="6367463"/>
          <p14:tracePt t="50534" x="1231900" y="6367463"/>
          <p14:tracePt t="50551" x="1250950" y="6357938"/>
          <p14:tracePt t="50567" x="1268413" y="6357938"/>
          <p14:tracePt t="50584" x="1276350" y="6357938"/>
          <p14:tracePt t="50601" x="1285875" y="6357938"/>
          <p14:tracePt t="50617" x="1295400" y="6357938"/>
          <p14:tracePt t="50635" x="1295400" y="6348413"/>
          <p14:tracePt t="50764" x="1303338" y="6348413"/>
          <p14:tracePt t="50774" x="1303338" y="6340475"/>
          <p14:tracePt t="50784" x="1312863" y="6340475"/>
          <p14:tracePt t="50804" x="1339850" y="6330950"/>
          <p14:tracePt t="50814" x="1357313" y="6330950"/>
          <p14:tracePt t="50824" x="1366838" y="6330950"/>
          <p14:tracePt t="50834" x="1374775" y="6330950"/>
          <p14:tracePt t="50851" x="1384300" y="6330950"/>
          <p14:tracePt t="50868" x="1401763" y="6323013"/>
          <p14:tracePt t="50885" x="1411288" y="6303963"/>
          <p14:tracePt t="50943" x="1419225" y="6303963"/>
          <p14:tracePt t="50963" x="1438275" y="6296025"/>
          <p14:tracePt t="50983" x="1455738" y="6286500"/>
          <p14:tracePt t="50993" x="1473200" y="6286500"/>
          <p14:tracePt t="51003" x="1500188" y="6276975"/>
          <p14:tracePt t="51018" x="1509713" y="6269038"/>
          <p14:tracePt t="51035" x="1544638" y="6269038"/>
          <p14:tracePt t="51052" x="1554163" y="6269038"/>
          <p14:tracePt t="51068" x="1562100" y="6269038"/>
          <p14:tracePt t="51085" x="1581150" y="6259513"/>
          <p14:tracePt t="51102" x="1598613" y="6259513"/>
          <p14:tracePt t="51118" x="1608138" y="6259513"/>
          <p14:tracePt t="51135" x="1625600" y="6251575"/>
          <p14:tracePt t="51152" x="1652588" y="6242050"/>
          <p14:tracePt t="51169" x="1652588" y="6232525"/>
          <p14:tracePt t="51391" x="1660525" y="6232525"/>
          <p14:tracePt t="51430" x="1670050" y="6224588"/>
          <p14:tracePt t="51440" x="1679575" y="6224588"/>
          <p14:tracePt t="51470" x="1687513" y="6224588"/>
          <p14:tracePt t="51480" x="1687513" y="6215063"/>
          <p14:tracePt t="51490" x="1697038" y="6215063"/>
          <p14:tracePt t="51503" x="1704975" y="6215063"/>
          <p14:tracePt t="51540" x="1714500" y="6215063"/>
          <p14:tracePt t="51550" x="1724025" y="6215063"/>
          <p14:tracePt t="51580" x="1731963" y="6215063"/>
          <p14:tracePt t="51590" x="1741488" y="6215063"/>
          <p14:tracePt t="51599" x="1751013" y="6215063"/>
          <p14:tracePt t="51609" x="1751013" y="6205538"/>
          <p14:tracePt t="51619" x="1758950" y="6205538"/>
          <p14:tracePt t="51719" x="1768475" y="6205538"/>
          <p14:tracePt t="51749" x="1776413" y="6205538"/>
          <p14:tracePt t="51818" x="1785938" y="6205538"/>
          <p14:tracePt t="51838" x="1795463" y="6205538"/>
          <p14:tracePt t="51848" x="1803400" y="6205538"/>
          <p14:tracePt t="51868" x="1812925" y="6205538"/>
          <p14:tracePt t="51878" x="1822450" y="6205538"/>
          <p14:tracePt t="51888" x="1830388" y="6205538"/>
          <p14:tracePt t="51908" x="1839913" y="6205538"/>
          <p14:tracePt t="51920" x="1857375" y="6205538"/>
          <p14:tracePt t="51937" x="1866900" y="6205538"/>
          <p14:tracePt t="51953" x="1901825" y="6205538"/>
          <p14:tracePt t="51970" x="1919288" y="6205538"/>
          <p14:tracePt t="51987" x="1928813" y="6205538"/>
          <p14:tracePt t="52004" x="1938338" y="6205538"/>
          <p14:tracePt t="53409" x="1946275" y="6205538"/>
          <p14:tracePt t="53438" x="1955800" y="6205538"/>
          <p14:tracePt t="53448" x="1965325" y="6180138"/>
          <p14:tracePt t="53458" x="1982788" y="6116638"/>
          <p14:tracePt t="53473" x="2009775" y="6000750"/>
          <p14:tracePt t="53490" x="2116138" y="5786438"/>
          <p14:tracePt t="53507" x="2160588" y="5759450"/>
          <p14:tracePt t="53523" x="2286000" y="5224463"/>
          <p14:tracePt t="53540" x="2393950" y="4894263"/>
          <p14:tracePt t="53557" x="2411413" y="4803775"/>
          <p14:tracePt t="53573" x="2411413" y="4697413"/>
          <p14:tracePt t="53590" x="2411413" y="4545013"/>
          <p14:tracePt t="53607" x="2393950" y="4491038"/>
          <p14:tracePt t="53624" x="2393950" y="4411663"/>
          <p14:tracePt t="53640" x="2322513" y="4357688"/>
          <p14:tracePt t="53657" x="2268538" y="4322763"/>
          <p14:tracePt t="53674" x="2232025" y="4303713"/>
          <p14:tracePt t="53690" x="2081213" y="4224338"/>
          <p14:tracePt t="53707" x="1874838" y="4037013"/>
          <p14:tracePt t="53724" x="1758950" y="3857625"/>
          <p14:tracePt t="53740" x="1554163" y="3652838"/>
          <p14:tracePt t="53757" x="1366838" y="3589338"/>
          <p14:tracePt t="53774" x="1303338" y="3571875"/>
          <p14:tracePt t="53790" x="1196975" y="3455988"/>
          <p14:tracePt t="53807" x="1125538" y="3357563"/>
          <p14:tracePt t="53824" x="1071563" y="3303588"/>
          <p14:tracePt t="53841" x="1027113" y="3214688"/>
          <p14:tracePt t="53857" x="1017588" y="3187700"/>
          <p14:tracePt t="53925" x="1017588" y="3197225"/>
          <p14:tracePt t="53935" x="1009650" y="3098800"/>
          <p14:tracePt t="54184" x="1009650" y="3081338"/>
          <p14:tracePt t="54194" x="1027113" y="3054350"/>
          <p14:tracePt t="54204" x="1054100" y="3044825"/>
          <p14:tracePt t="54214" x="1089025" y="3000375"/>
          <p14:tracePt t="54225" x="1125538" y="2990850"/>
          <p14:tracePt t="54241" x="1196975" y="2955925"/>
          <p14:tracePt t="54258" x="1339850" y="2919413"/>
          <p14:tracePt t="54275" x="1598613" y="2911475"/>
          <p14:tracePt t="54292" x="1830388" y="2911475"/>
          <p14:tracePt t="54308" x="2205038" y="2894013"/>
          <p14:tracePt t="54325" x="2490788" y="2894013"/>
          <p14:tracePt t="54342" x="2517775" y="2894013"/>
          <p14:tracePt t="54358" x="2536825" y="2894013"/>
          <p14:tracePt t="54375" x="2554288" y="2894013"/>
          <p14:tracePt t="54392" x="2562225" y="2894013"/>
          <p14:tracePt t="54408" x="2581275" y="2894013"/>
          <p14:tracePt t="54492" x="2589213" y="2894013"/>
          <p14:tracePt t="54502" x="2598738" y="2884488"/>
          <p14:tracePt t="54512" x="2608263" y="2867025"/>
          <p14:tracePt t="54525" x="2625725" y="2840038"/>
          <p14:tracePt t="54542" x="2679700" y="2786063"/>
          <p14:tracePt t="54559" x="2687638" y="2759075"/>
          <p14:tracePt t="54575" x="2741613" y="2741613"/>
          <p14:tracePt t="54592" x="2822575" y="2679700"/>
          <p14:tracePt t="54609" x="2919413" y="2643188"/>
          <p14:tracePt t="54626" x="3071813" y="2625725"/>
          <p14:tracePt t="54642" x="3232150" y="2589213"/>
          <p14:tracePt t="54659" x="3295650" y="2589213"/>
          <p14:tracePt t="54676" x="3465513" y="2581275"/>
          <p14:tracePt t="54692" x="3625850" y="2554288"/>
          <p14:tracePt t="54709" x="3714750" y="2544763"/>
          <p14:tracePt t="54726" x="3830638" y="2536825"/>
          <p14:tracePt t="54742" x="3946525" y="2509838"/>
          <p14:tracePt t="54759" x="3983038" y="2490788"/>
          <p14:tracePt t="54776" x="4037013" y="2428875"/>
          <p14:tracePt t="54793" x="4044950" y="2393950"/>
          <p14:tracePt t="54840" x="4044950" y="2384425"/>
          <p14:tracePt t="54850" x="4044950" y="2366963"/>
          <p14:tracePt t="54860" x="4037013" y="2347913"/>
          <p14:tracePt t="54889" x="4027488" y="2339975"/>
          <p14:tracePt t="54899" x="4017963" y="2322513"/>
          <p14:tracePt t="54909" x="4010025" y="2322513"/>
          <p14:tracePt t="54926" x="4010025" y="2312988"/>
          <p14:tracePt t="54943" x="4000500" y="2295525"/>
          <p14:tracePt t="54960" x="3990975" y="2276475"/>
          <p14:tracePt t="54976" x="3973513" y="2268538"/>
          <p14:tracePt t="54993" x="3938588" y="2259013"/>
          <p14:tracePt t="55010" x="3919538" y="2251075"/>
          <p14:tracePt t="55026" x="3911600" y="2251075"/>
          <p14:tracePt t="55043" x="3902075" y="2241550"/>
          <p14:tracePt t="55060" x="3894138" y="2241550"/>
          <p14:tracePt t="55076" x="3884613" y="2241550"/>
          <p14:tracePt t="55093" x="3857625" y="2241550"/>
          <p14:tracePt t="55110" x="3840163" y="2241550"/>
          <p14:tracePt t="55237" x="3830638" y="2241550"/>
          <p14:tracePt t="55247" x="3830638" y="2276475"/>
          <p14:tracePt t="55257" x="3830638" y="2295525"/>
          <p14:tracePt t="55267" x="3830638" y="2312988"/>
          <p14:tracePt t="55277" x="3830638" y="2339975"/>
          <p14:tracePt t="55307" x="3830638" y="2347913"/>
          <p14:tracePt t="55327" x="3822700" y="2347913"/>
          <p14:tracePt t="55347" x="3822700" y="2357438"/>
          <p14:tracePt t="55356" x="3813175" y="2374900"/>
          <p14:tracePt t="55367" x="3803650" y="2419350"/>
          <p14:tracePt t="55377" x="3795713" y="2428875"/>
          <p14:tracePt t="55396" x="3776663" y="2428875"/>
          <p14:tracePt t="55410" x="3768725" y="2438400"/>
          <p14:tracePt t="55427" x="3751263" y="2446338"/>
          <p14:tracePt t="55444" x="3741738" y="2446338"/>
          <p14:tracePt t="55461" x="3714750" y="2455863"/>
          <p14:tracePt t="55477" x="3679825" y="2455863"/>
          <p14:tracePt t="55494" x="3643313" y="2455863"/>
          <p14:tracePt t="55511" x="3589338" y="2465388"/>
          <p14:tracePt t="55527" x="3571875" y="2465388"/>
          <p14:tracePt t="55544" x="3554413" y="2465388"/>
          <p14:tracePt t="55561" x="3500438" y="2465388"/>
          <p14:tracePt t="55577" x="3438525" y="2465388"/>
          <p14:tracePt t="55594" x="3384550" y="2465388"/>
          <p14:tracePt t="55611" x="3322638" y="2465388"/>
          <p14:tracePt t="55628" x="3268663" y="2465388"/>
          <p14:tracePt t="55644" x="3214688" y="2465388"/>
          <p14:tracePt t="55661" x="3179763" y="2465388"/>
          <p14:tracePt t="55678" x="3133725" y="2465388"/>
          <p14:tracePt t="55694" x="3071813" y="2465388"/>
          <p14:tracePt t="55711" x="3054350" y="2465388"/>
          <p14:tracePt t="55728" x="3009900" y="2465388"/>
          <p14:tracePt t="55744" x="2965450" y="2465388"/>
          <p14:tracePt t="55761" x="2946400" y="2465388"/>
          <p14:tracePt t="55778" x="2919413" y="2465388"/>
          <p14:tracePt t="55795" x="2867025" y="2465388"/>
          <p14:tracePt t="55811" x="2857500" y="2465388"/>
          <p14:tracePt t="55828" x="2840038" y="2465388"/>
          <p14:tracePt t="55845" x="2822575" y="2465388"/>
          <p14:tracePt t="55861" x="2813050" y="2465388"/>
          <p14:tracePt t="55878" x="2803525" y="2465388"/>
          <p14:tracePt t="55895" x="2786063" y="2465388"/>
          <p14:tracePt t="55928" x="2776538" y="2465388"/>
          <p14:tracePt t="55945" x="2759075" y="2465388"/>
          <p14:tracePt t="55962" x="2751138" y="2465388"/>
          <p14:tracePt t="55978" x="2732088" y="2465388"/>
          <p14:tracePt t="55995" x="2714625" y="2465388"/>
          <p14:tracePt t="56012" x="2705100" y="2465388"/>
          <p14:tracePt t="56028" x="2679700" y="2465388"/>
          <p14:tracePt t="56045" x="2643188" y="2465388"/>
          <p14:tracePt t="56142" x="2652713" y="2446338"/>
          <p14:tracePt t="56151" x="2687638" y="2419350"/>
          <p14:tracePt t="56162" x="2741613" y="2374900"/>
          <p14:tracePt t="56172" x="2795588" y="2322513"/>
          <p14:tracePt t="56182" x="2867025" y="2259013"/>
          <p14:tracePt t="56195" x="2919413" y="2205038"/>
          <p14:tracePt t="56212" x="3044825" y="2116138"/>
          <p14:tracePt t="56229" x="3081338" y="2098675"/>
          <p14:tracePt t="56245" x="3205163" y="2054225"/>
          <p14:tracePt t="56262" x="3330575" y="2044700"/>
          <p14:tracePt t="56279" x="3375025" y="2036763"/>
          <p14:tracePt t="56296" x="3490913" y="2027238"/>
          <p14:tracePt t="56312" x="3500438" y="2027238"/>
          <p14:tracePt t="56340" x="3509963" y="2027238"/>
          <p14:tracePt t="56420" x="3500438" y="2027238"/>
          <p14:tracePt t="56430" x="3490913" y="2027238"/>
          <p14:tracePt t="56440" x="3482975" y="2027238"/>
          <p14:tracePt t="56450" x="3455988" y="2027238"/>
          <p14:tracePt t="56463" x="3411538" y="2027238"/>
          <p14:tracePt t="56479" x="3313113" y="2108200"/>
          <p14:tracePt t="56496" x="3268663" y="2152650"/>
          <p14:tracePt t="56513" x="3152775" y="2295525"/>
          <p14:tracePt t="56529" x="3089275" y="2384425"/>
          <p14:tracePt t="56546" x="3062288" y="2419350"/>
          <p14:tracePt t="56563" x="3044825" y="2438400"/>
          <p14:tracePt t="56596" x="3044825" y="2446338"/>
          <p14:tracePt t="56613" x="3044825" y="2455863"/>
          <p14:tracePt t="56630" x="3062288" y="2465388"/>
          <p14:tracePt t="56646" x="3081338" y="2465388"/>
          <p14:tracePt t="56663" x="3143250" y="2490788"/>
          <p14:tracePt t="56680" x="3214688" y="2490788"/>
          <p14:tracePt t="56696" x="3241675" y="2490788"/>
          <p14:tracePt t="56713" x="3367088" y="2500313"/>
          <p14:tracePt t="56730" x="3438525" y="2500313"/>
          <p14:tracePt t="56746" x="3500438" y="2500313"/>
          <p14:tracePt t="56763" x="3544888" y="2500313"/>
          <p14:tracePt t="56780" x="3581400" y="2500313"/>
          <p14:tracePt t="56797" x="3581400" y="2509838"/>
          <p14:tracePt t="56813" x="3581400" y="2517775"/>
          <p14:tracePt t="56887" x="3581400" y="2527300"/>
          <p14:tracePt t="56897" x="3581400" y="2544763"/>
          <p14:tracePt t="56907" x="3554413" y="2562225"/>
          <p14:tracePt t="56917" x="3536950" y="2616200"/>
          <p14:tracePt t="56930" x="3517900" y="2643188"/>
          <p14:tracePt t="56947" x="3455988" y="2741613"/>
          <p14:tracePt t="56964" x="3446463" y="2759075"/>
          <p14:tracePt t="56980" x="3446463" y="2786063"/>
          <p14:tracePt t="56997" x="3446463" y="2874963"/>
          <p14:tracePt t="57014" x="3429000" y="3116263"/>
          <p14:tracePt t="57030" x="3438525" y="3367088"/>
          <p14:tracePt t="57047" x="3517900" y="3670300"/>
          <p14:tracePt t="57064" x="3554413" y="4000500"/>
          <p14:tracePt t="57080" x="3589338" y="4259263"/>
          <p14:tracePt t="57097" x="3616325" y="4286250"/>
          <p14:tracePt t="57114" x="3616325" y="4348163"/>
          <p14:tracePt t="57131" x="3633788" y="5991225"/>
          <p14:tracePt t="57147" x="3633788" y="6072188"/>
          <p14:tracePt t="57463" x="3625850" y="6072188"/>
          <p14:tracePt t="57473" x="3616325" y="6072188"/>
          <p14:tracePt t="57484" x="3589338" y="6072188"/>
          <p14:tracePt t="57498" x="3554413" y="6081713"/>
          <p14:tracePt t="57515" x="3482975" y="6089650"/>
          <p14:tracePt t="57531" x="3429000" y="6108700"/>
          <p14:tracePt t="57548" x="3241675" y="6340475"/>
          <p14:tracePt t="57565" x="2955925" y="6777038"/>
          <p14:tracePt t="57582" x="2919413" y="6831013"/>
          <p14:tracePt t="57598" x="2795588" y="6848475"/>
          <p14:tracePt t="57615" x="2751138" y="6848475"/>
          <p14:tracePt t="57632" x="2724150" y="6848475"/>
          <p14:tracePt t="57648" x="2714625" y="6848475"/>
          <p14:tracePt t="57665" x="2697163" y="6848475"/>
          <p14:tracePt t="57682" x="2687638" y="6848475"/>
          <p14:tracePt t="57831" x="2687638" y="6840538"/>
          <p14:tracePt t="57841" x="2679700" y="6813550"/>
          <p14:tracePt t="57851" x="2679700" y="6804025"/>
          <p14:tracePt t="57865" x="2679700" y="6796088"/>
          <p14:tracePt t="57950" x="2679700" y="6786563"/>
          <p14:tracePt t="57960" x="2679700" y="6777038"/>
          <p14:tracePt t="57970" x="2687638" y="6769100"/>
          <p14:tracePt t="57982" x="2714625" y="6751638"/>
          <p14:tracePt t="57999" x="2776538" y="6715125"/>
          <p14:tracePt t="58016" x="2919413" y="6589713"/>
          <p14:tracePt t="58032" x="3098800" y="6518275"/>
          <p14:tracePt t="58049" x="3143250" y="6510338"/>
          <p14:tracePt t="58066" x="3232150" y="6465888"/>
          <p14:tracePt t="58082" x="3313113" y="6419850"/>
          <p14:tracePt t="58099" x="3340100" y="6411913"/>
          <p14:tracePt t="58116" x="3348038" y="6411913"/>
          <p14:tracePt t="59948" x="3340100" y="6402388"/>
          <p14:tracePt t="59958" x="3303588" y="6394450"/>
          <p14:tracePt t="59968" x="3286125" y="6384925"/>
          <p14:tracePt t="59978" x="3251200" y="6375400"/>
          <p14:tracePt t="59988" x="3179763" y="6348413"/>
          <p14:tracePt t="60003" x="3098800" y="6330950"/>
          <p14:tracePt t="60020" x="2857500" y="6330950"/>
          <p14:tracePt t="60037" x="2643188" y="6330950"/>
          <p14:tracePt t="60053" x="2571750" y="6330950"/>
          <p14:tracePt t="60070" x="2411413" y="6330950"/>
          <p14:tracePt t="60086" x="2339975" y="6330950"/>
          <p14:tracePt t="60103" x="2259013" y="6323013"/>
          <p14:tracePt t="60120" x="2197100" y="6313488"/>
          <p14:tracePt t="60137" x="2143125" y="6303963"/>
          <p14:tracePt t="60153" x="2133600" y="6303963"/>
          <p14:tracePt t="60170" x="2098675" y="6303963"/>
          <p14:tracePt t="60187" x="2081213" y="6303963"/>
          <p14:tracePt t="60203" x="2071688" y="6303963"/>
          <p14:tracePt t="60220" x="2054225" y="6296025"/>
          <p14:tracePt t="60237" x="2044700" y="6286500"/>
          <p14:tracePt t="60270" x="2027238" y="6276975"/>
          <p14:tracePt t="60287" x="2017713" y="6276975"/>
          <p14:tracePt t="60320" x="2009775" y="6276975"/>
          <p14:tracePt t="60337" x="2000250" y="6276975"/>
          <p14:tracePt t="60365" x="2000250" y="6269038"/>
          <p14:tracePt t="60485" x="2000250" y="6259513"/>
          <p14:tracePt t="60495" x="2009775" y="6259513"/>
          <p14:tracePt t="60753" x="2000250" y="6259513"/>
          <p14:tracePt t="60763" x="1990725" y="6259513"/>
          <p14:tracePt t="60773" x="1973263" y="6259513"/>
          <p14:tracePt t="60788" x="1946275" y="6259513"/>
          <p14:tracePt t="60805" x="1911350" y="6259513"/>
          <p14:tracePt t="60821" x="1874838" y="6259513"/>
          <p14:tracePt t="60838" x="1830388" y="6259513"/>
          <p14:tracePt t="60855" x="1758950" y="6251575"/>
          <p14:tracePt t="60871" x="1741488" y="6242050"/>
          <p14:tracePt t="60888" x="1714500" y="6232525"/>
          <p14:tracePt t="60962" x="1714500" y="6224588"/>
          <p14:tracePt t="60982" x="1731963" y="6205538"/>
          <p14:tracePt t="60992" x="1776413" y="6205538"/>
          <p14:tracePt t="61002" x="1839913" y="6170613"/>
          <p14:tracePt t="61012" x="1982788" y="6153150"/>
          <p14:tracePt t="61022" x="2152650" y="6134100"/>
          <p14:tracePt t="61039" x="2384425" y="6108700"/>
          <p14:tracePt t="61055" x="3116263" y="6054725"/>
          <p14:tracePt t="61072" x="3687763" y="6037263"/>
          <p14:tracePt t="61089" x="3965575" y="6037263"/>
          <p14:tracePt t="61105" x="4214813" y="6037263"/>
          <p14:tracePt t="61122" x="4276725" y="6037263"/>
          <p14:tracePt t="61155" x="4295775" y="6037263"/>
          <p14:tracePt t="61172" x="4322763" y="6037263"/>
          <p14:tracePt t="61189" x="4357688" y="6037263"/>
          <p14:tracePt t="61206" x="4510088" y="6010275"/>
          <p14:tracePt t="61222" x="4616450" y="5991225"/>
          <p14:tracePt t="61239" x="4652963" y="5983288"/>
          <p14:tracePt t="61256" x="4705350" y="5983288"/>
          <p14:tracePt t="61272" x="4724400" y="5973763"/>
          <p14:tracePt t="61289" x="4751388" y="5965825"/>
          <p14:tracePt t="61306" x="4759325" y="5965825"/>
          <p14:tracePt t="61322" x="4795838" y="5965825"/>
          <p14:tracePt t="61339" x="4813300" y="5965825"/>
          <p14:tracePt t="61356" x="4848225" y="5956300"/>
          <p14:tracePt t="61373" x="4867275" y="5956300"/>
          <p14:tracePt t="61389" x="4911725" y="5946775"/>
          <p14:tracePt t="61707" x="4919663" y="5938838"/>
          <p14:tracePt t="61717" x="4946650" y="5929313"/>
          <p14:tracePt t="61727" x="4965700" y="5919788"/>
          <p14:tracePt t="61740" x="4991100" y="5911850"/>
          <p14:tracePt t="61757" x="5027613" y="5902325"/>
          <p14:tracePt t="61773" x="5089525" y="5902325"/>
          <p14:tracePt t="61790" x="5153025" y="5902325"/>
          <p14:tracePt t="61807" x="5241925" y="5938838"/>
          <p14:tracePt t="61824" x="5313363" y="5983288"/>
          <p14:tracePt t="61840" x="5491163" y="6089650"/>
          <p14:tracePt t="61857" x="5608638" y="6153150"/>
          <p14:tracePt t="61874" x="5643563" y="6161088"/>
          <p14:tracePt t="61890" x="5697538" y="6188075"/>
          <p14:tracePt t="61907" x="5741988" y="6215063"/>
          <p14:tracePt t="61924" x="5759450" y="6215063"/>
          <p14:tracePt t="61926" x="5776913" y="6224588"/>
          <p14:tracePt t="61940" x="5786438" y="6224588"/>
          <p14:tracePt t="61957" x="5795963" y="6224588"/>
          <p14:tracePt t="61974" x="5795963" y="6232525"/>
          <p14:tracePt t="61990" x="5803900" y="6232525"/>
          <p14:tracePt t="62045" x="5813425" y="6232525"/>
          <p14:tracePt t="62075" x="5822950" y="6232525"/>
          <p14:tracePt t="62085" x="5822950" y="6242050"/>
          <p14:tracePt t="62095" x="5830888" y="6242050"/>
          <p14:tracePt t="62115" x="5840413" y="6242050"/>
          <p14:tracePt t="62204" x="5840413" y="6251575"/>
          <p14:tracePt t="62592" x="5830888" y="6251575"/>
          <p14:tracePt t="62632" x="5822950" y="6251575"/>
          <p14:tracePt t="62652" x="5813425" y="6251575"/>
          <p14:tracePt t="62702" x="5803900" y="6251575"/>
          <p14:tracePt t="62880" x="5795963" y="6251575"/>
          <p14:tracePt t="62890" x="5776913" y="6251575"/>
          <p14:tracePt t="62911" x="5768975" y="6251575"/>
          <p14:tracePt t="62930" x="5759450" y="6251575"/>
          <p14:tracePt t="62940" x="5751513" y="6251575"/>
          <p14:tracePt t="62970" x="5741988" y="6251575"/>
          <p14:tracePt t="62990" x="5732463" y="6251575"/>
          <p14:tracePt t="63000" x="5724525" y="6251575"/>
          <p14:tracePt t="63020" x="5715000" y="6251575"/>
          <p14:tracePt t="63030" x="5705475" y="6251575"/>
          <p14:tracePt t="63059" x="5697538" y="6251575"/>
          <p14:tracePt t="63069" x="5688013" y="6251575"/>
          <p14:tracePt t="63089" x="5680075" y="6251575"/>
          <p14:tracePt t="63109" x="5670550" y="6251575"/>
          <p14:tracePt t="63139" x="5661025" y="6251575"/>
          <p14:tracePt t="63159" x="5653088" y="6251575"/>
          <p14:tracePt t="63308" x="5653088" y="6242050"/>
          <p14:tracePt t="63397" x="5661025" y="6242050"/>
          <p14:tracePt t="63417" x="5670550" y="6242050"/>
          <p14:tracePt t="63428" x="5680075" y="6242050"/>
          <p14:tracePt t="63437" x="5705475" y="6242050"/>
          <p14:tracePt t="63447" x="5751513" y="6242050"/>
          <p14:tracePt t="63460" x="5776913" y="6251575"/>
          <p14:tracePt t="63477" x="5884863" y="6259513"/>
          <p14:tracePt t="63493" x="5946775" y="6276975"/>
          <p14:tracePt t="63510" x="6143625" y="6286500"/>
          <p14:tracePt t="63527" x="6411913" y="6313488"/>
          <p14:tracePt t="63544" x="6545263" y="6313488"/>
          <p14:tracePt t="63560" x="6732588" y="6323013"/>
          <p14:tracePt t="63577" x="6956425" y="6323013"/>
          <p14:tracePt t="63594" x="7045325" y="6323013"/>
          <p14:tracePt t="63610" x="7188200" y="6323013"/>
          <p14:tracePt t="63627" x="7259638" y="6323013"/>
          <p14:tracePt t="63644" x="7304088" y="6323013"/>
          <p14:tracePt t="63660" x="7375525" y="6330950"/>
          <p14:tracePt t="63677" x="7412038" y="6330950"/>
          <p14:tracePt t="65678" x="7394575" y="6330950"/>
          <p14:tracePt t="65688" x="7375525" y="6330950"/>
          <p14:tracePt t="65698" x="7358063" y="6330950"/>
          <p14:tracePt t="65708" x="7340600" y="6313488"/>
          <p14:tracePt t="65718" x="7323138" y="6313488"/>
          <p14:tracePt t="65731" x="7313613" y="6303963"/>
          <p14:tracePt t="65748" x="7286625" y="6296025"/>
          <p14:tracePt t="65765" x="7269163" y="6286500"/>
          <p14:tracePt t="65781" x="7215188" y="6259513"/>
          <p14:tracePt t="65798" x="7161213" y="6259513"/>
          <p14:tracePt t="65815" x="7126288" y="6251575"/>
          <p14:tracePt t="65832" x="7062788" y="6242050"/>
          <p14:tracePt t="65848" x="6973888" y="6232525"/>
          <p14:tracePt t="65865" x="6946900" y="6232525"/>
          <p14:tracePt t="65882" x="6911975" y="6224588"/>
          <p14:tracePt t="65898" x="6858000" y="6224588"/>
          <p14:tracePt t="65915" x="6831013" y="6224588"/>
          <p14:tracePt t="65932" x="6796088" y="6224588"/>
          <p14:tracePt t="65948" x="6751638" y="6224588"/>
          <p14:tracePt t="65965" x="6724650" y="6224588"/>
          <p14:tracePt t="65982" x="6670675" y="6205538"/>
          <p14:tracePt t="65999" x="6634163" y="6197600"/>
          <p14:tracePt t="66015" x="6599238" y="6197600"/>
          <p14:tracePt t="66032" x="6581775" y="6197600"/>
          <p14:tracePt t="66049" x="6562725" y="6197600"/>
          <p14:tracePt t="66065" x="6545263" y="6197600"/>
          <p14:tracePt t="66099" x="6537325" y="6197600"/>
          <p14:tracePt t="66115" x="6527800" y="6188075"/>
          <p14:tracePt t="66132" x="6518275" y="6188075"/>
          <p14:tracePt t="66294" x="6518275" y="6180138"/>
          <p14:tracePt t="66304" x="6527800" y="6180138"/>
          <p14:tracePt t="66324" x="6537325" y="6180138"/>
          <p14:tracePt t="66364" x="6554788" y="6180138"/>
          <p14:tracePt t="66384" x="6562725" y="6180138"/>
          <p14:tracePt t="66413" x="6572250" y="6180138"/>
          <p14:tracePt t="66433" x="6581775" y="6180138"/>
          <p14:tracePt t="66523" x="6589713" y="6180138"/>
          <p14:tracePt t="66543" x="6599238" y="6180138"/>
          <p14:tracePt t="66553" x="6608763" y="6180138"/>
          <p14:tracePt t="66562" x="6616700" y="6180138"/>
          <p14:tracePt t="66572" x="6626225" y="6180138"/>
          <p14:tracePt t="66583" x="6643688" y="6180138"/>
          <p14:tracePt t="66602" x="6670675" y="6180138"/>
          <p14:tracePt t="66616" x="6697663" y="6188075"/>
          <p14:tracePt t="66633" x="6732588" y="6188075"/>
          <p14:tracePt t="66650" x="6751638" y="6197600"/>
          <p14:tracePt t="66667" x="6759575" y="6197600"/>
          <p14:tracePt t="66692" x="6769100" y="6197600"/>
          <p14:tracePt t="66831" x="6759575" y="6197600"/>
          <p14:tracePt t="66841" x="6751638" y="6197600"/>
          <p14:tracePt t="66851" x="6742113" y="6197600"/>
          <p14:tracePt t="66861" x="6732588" y="6197600"/>
          <p14:tracePt t="66871" x="6715125" y="6197600"/>
          <p14:tracePt t="66884" x="6688138" y="6197600"/>
          <p14:tracePt t="66900" x="6643688" y="6197600"/>
          <p14:tracePt t="66917" x="6608763" y="6197600"/>
          <p14:tracePt t="66934" x="6572250" y="6188075"/>
          <p14:tracePt t="66950" x="6491288" y="6170613"/>
          <p14:tracePt t="66967" x="6473825" y="6161088"/>
          <p14:tracePt t="66984" x="6419850" y="6161088"/>
          <p14:tracePt t="67001" x="6394450" y="6153150"/>
          <p14:tracePt t="67034" x="6384925" y="6143625"/>
          <p14:tracePt t="67119" x="6384925" y="6134100"/>
          <p14:tracePt t="67179" x="6394450" y="6126163"/>
          <p14:tracePt t="67189" x="6402388" y="6126163"/>
          <p14:tracePt t="67199" x="6429375" y="6126163"/>
          <p14:tracePt t="67209" x="6456363" y="6116638"/>
          <p14:tracePt t="67219" x="6500813" y="6116638"/>
          <p14:tracePt t="67234" x="6545263" y="6116638"/>
          <p14:tracePt t="67251" x="6661150" y="6108700"/>
          <p14:tracePt t="67268" x="6751638" y="6108700"/>
          <p14:tracePt t="67284" x="6938963" y="6116638"/>
          <p14:tracePt t="67301" x="7126288" y="6180138"/>
          <p14:tracePt t="67318" x="7259638" y="6224588"/>
          <p14:tracePt t="67335" x="7331075" y="6286500"/>
          <p14:tracePt t="67351" x="7419975" y="6269038"/>
          <p14:tracePt t="67368" x="7429500" y="6269038"/>
          <p14:tracePt t="67447" x="7429500" y="6276975"/>
          <p14:tracePt t="67457" x="7456488" y="62769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cs typeface="Calibri" panose="020F0502020204030204" pitchFamily="34" charset="0"/>
              </a:rPr>
              <a:t>Observation and State Models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11</a:t>
            </a:fld>
            <a:r>
              <a:rPr lang="en-US" dirty="0" smtClean="0"/>
              <a:t>/36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42325" y="1318715"/>
                <a:ext cx="2434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])+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5" y="1318715"/>
                <a:ext cx="2434769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24590" r="-17794" b="-1901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1069" y="789293"/>
            <a:ext cx="267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Observation Model:</a:t>
            </a:r>
            <a:endParaRPr lang="en-GB" sz="2400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5250" y="2784702"/>
            <a:ext cx="4042163" cy="892476"/>
            <a:chOff x="185250" y="2124239"/>
            <a:chExt cx="4042163" cy="892476"/>
          </a:xfrm>
        </p:grpSpPr>
        <p:sp>
          <p:nvSpPr>
            <p:cNvPr id="11" name="TextBox 10"/>
            <p:cNvSpPr txBox="1"/>
            <p:nvPr/>
          </p:nvSpPr>
          <p:spPr>
            <a:xfrm>
              <a:off x="185250" y="2124239"/>
              <a:ext cx="10242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States:</a:t>
              </a:r>
              <a:endParaRPr lang="en-GB" sz="24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764606" y="2545752"/>
                  <a:ext cx="3462807" cy="4709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  <m:r>
                                  <a:rPr lang="en-GB" b="0" i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GB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b="0" i="0">
                                    <a:latin typeface="Cambria Math" panose="02040503050406030204" pitchFamily="18" charset="0"/>
                                  </a:rPr>
                                  <m:t>]=[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GB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  <m:r>
                                  <a:rPr lang="en-GB" b="0" i="0"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lang="en-GB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d>
                          </m:e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606" y="2545752"/>
                  <a:ext cx="3462807" cy="470963"/>
                </a:xfrm>
                <a:prstGeom prst="rect">
                  <a:avLst/>
                </a:prstGeom>
                <a:blipFill>
                  <a:blip r:embed="rId5"/>
                  <a:stretch>
                    <a:fillRect t="-120779" r="-12324" b="-1987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912" y="906860"/>
            <a:ext cx="4777548" cy="1872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85250" y="4165529"/>
            <a:ext cx="7521250" cy="1008383"/>
            <a:chOff x="185250" y="3294674"/>
            <a:chExt cx="7521250" cy="1008383"/>
          </a:xfrm>
        </p:grpSpPr>
        <p:sp>
          <p:nvSpPr>
            <p:cNvPr id="18" name="TextBox 17"/>
            <p:cNvSpPr txBox="1"/>
            <p:nvPr/>
          </p:nvSpPr>
          <p:spPr>
            <a:xfrm>
              <a:off x="185250" y="3294674"/>
              <a:ext cx="6436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State Propagation – Gauss-Markov Random Walk:</a:t>
              </a:r>
              <a:endParaRPr lang="en-GB" sz="24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368058" y="3902947"/>
                  <a:ext cx="28252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]"/>
                            <m:ctrlPr>
                              <a:rPr lang="en-GB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GB" sz="2000" b="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0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000" b="0" i="1">
                                <a:latin typeface="Cambria Math" panose="02040503050406030204" pitchFamily="18" charset="0"/>
                              </a:rPr>
                              <m:t>]=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GB" sz="2000" b="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0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000" b="0" i="1">
                                <a:latin typeface="Cambria Math" panose="02040503050406030204" pitchFamily="18" charset="0"/>
                              </a:rPr>
                              <m:t>−1]+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GB" sz="2000" b="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GB" sz="20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GB" sz="2000" i="1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8058" y="3902947"/>
                  <a:ext cx="2825261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122727" r="-16810" b="-1924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6108819" y="3933725"/>
                  <a:ext cx="15976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819" y="3933725"/>
                  <a:ext cx="159768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85250" y="5662264"/>
            <a:ext cx="8274656" cy="1080381"/>
            <a:chOff x="185250" y="5374505"/>
            <a:chExt cx="8274656" cy="1080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042325" y="5955967"/>
                  <a:ext cx="7417581" cy="4989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])=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e>
                      </m:acc>
                      <m: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−1])</m:t>
                      </m:r>
                    </m:oMath>
                  </a14:m>
                  <a:r>
                    <a:rPr lang="en-GB" sz="20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GB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GB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𝛉</m:t>
                                  </m:r>
                                  <m:r>
                                    <a:rPr lang="en-GB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𝛉</m:t>
                                  </m:r>
                                  <m:r>
                                    <a:rPr lang="en-GB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den>
                          </m:f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d>
                            <m:dPr>
                              <m:begChr m:val=""/>
                              <m:endChr m:val="]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𝛉</m:t>
                              </m:r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]=</m:t>
                              </m:r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𝛉</m:t>
                              </m:r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acc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a14:m>
                  <a:endPara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5" y="5955967"/>
                  <a:ext cx="7417581" cy="49891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185250" y="5374505"/>
              <a:ext cx="46434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Linearization with Taylor expansion:</a:t>
              </a:r>
              <a:endParaRPr lang="en-GB" sz="24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592655" y="1629157"/>
                <a:ext cx="38183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655" y="1629157"/>
                <a:ext cx="381836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042325" y="1749673"/>
                <a:ext cx="16569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5" y="1749673"/>
                <a:ext cx="1656928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085926" y="2849632"/>
                <a:ext cx="3505768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926" y="2849632"/>
                <a:ext cx="3505768" cy="374270"/>
              </a:xfrm>
              <a:prstGeom prst="rect">
                <a:avLst/>
              </a:prstGeom>
              <a:blipFill>
                <a:blip r:embed="rId1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5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86"/>
    </mc:Choice>
    <mc:Fallback>
      <p:transition spd="slow" advTm="18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5" x="7456488" y="6296025"/>
          <p14:tracePt t="1305" x="7439025" y="6296025"/>
          <p14:tracePt t="1315" x="7429500" y="6296025"/>
          <p14:tracePt t="1326" x="7412038" y="6296025"/>
          <p14:tracePt t="1343" x="7367588" y="6296025"/>
          <p14:tracePt t="1360" x="7296150" y="6296025"/>
          <p14:tracePt t="1376" x="7215188" y="6259513"/>
          <p14:tracePt t="1393" x="7143750" y="6251575"/>
          <p14:tracePt t="1410" x="7045325" y="6205538"/>
          <p14:tracePt t="1426" x="6946900" y="6188075"/>
          <p14:tracePt t="1443" x="6858000" y="6161088"/>
          <p14:tracePt t="1460" x="6680200" y="6108700"/>
          <p14:tracePt t="1477" x="6491288" y="6045200"/>
          <p14:tracePt t="1494" x="6296025" y="6000750"/>
          <p14:tracePt t="1510" x="6180138" y="5983288"/>
          <p14:tracePt t="1527" x="5983288" y="5919788"/>
          <p14:tracePt t="1543" x="5894388" y="5884863"/>
          <p14:tracePt t="1560" x="5697538" y="5803900"/>
          <p14:tracePt t="1577" x="5473700" y="5680075"/>
          <p14:tracePt t="1593" x="5224463" y="5491163"/>
          <p14:tracePt t="1610" x="5081588" y="5394325"/>
          <p14:tracePt t="1627" x="4840288" y="5295900"/>
          <p14:tracePt t="1644" x="4660900" y="5197475"/>
          <p14:tracePt t="1660" x="4545013" y="5126038"/>
          <p14:tracePt t="1677" x="4402138" y="4983163"/>
          <p14:tracePt t="1694" x="4214813" y="4679950"/>
          <p14:tracePt t="1710" x="4116388" y="4581525"/>
          <p14:tracePt t="1727" x="4037013" y="4473575"/>
          <p14:tracePt t="1744" x="3983038" y="4367213"/>
          <p14:tracePt t="1760" x="3983038" y="4340225"/>
          <p14:tracePt t="1777" x="3973513" y="4295775"/>
          <p14:tracePt t="1794" x="3983038" y="4224338"/>
          <p14:tracePt t="1811" x="4037013" y="3973513"/>
          <p14:tracePt t="2429" x="4027488" y="3973513"/>
          <p14:tracePt t="2449" x="4017963" y="3973513"/>
          <p14:tracePt t="2468" x="4017963" y="3965575"/>
          <p14:tracePt t="2488" x="4010025" y="3956050"/>
          <p14:tracePt t="2498" x="4000500" y="3956050"/>
          <p14:tracePt t="2508" x="4000500" y="3946525"/>
          <p14:tracePt t="2518" x="4000500" y="3938588"/>
          <p14:tracePt t="2529" x="3983038" y="3911600"/>
          <p14:tracePt t="2545" x="3973513" y="3894138"/>
          <p14:tracePt t="2562" x="3938588" y="3830638"/>
          <p14:tracePt t="2579" x="3884613" y="3759200"/>
          <p14:tracePt t="2595" x="3857625" y="3741738"/>
          <p14:tracePt t="2612" x="3803650" y="3697288"/>
          <p14:tracePt t="2629" x="3759200" y="3687763"/>
          <p14:tracePt t="2646" x="3724275" y="3670300"/>
          <p14:tracePt t="2662" x="3670300" y="3643313"/>
          <p14:tracePt t="2679" x="3598863" y="3554413"/>
          <p14:tracePt t="2696" x="3554413" y="3490913"/>
          <p14:tracePt t="2713" x="3438525" y="3348038"/>
          <p14:tracePt t="2729" x="3322638" y="3251200"/>
          <p14:tracePt t="2746" x="3295650" y="3205163"/>
          <p14:tracePt t="2763" x="3224213" y="3179763"/>
          <p14:tracePt t="2779" x="3170238" y="3152775"/>
          <p14:tracePt t="2796" x="3143250" y="3152775"/>
          <p14:tracePt t="2813" x="3098800" y="3133725"/>
          <p14:tracePt t="2829" x="3009900" y="3089275"/>
          <p14:tracePt t="2846" x="2938463" y="3027363"/>
          <p14:tracePt t="2863" x="2919413" y="2982913"/>
          <p14:tracePt t="2879" x="2857500" y="2911475"/>
          <p14:tracePt t="2896" x="2813050" y="2840038"/>
          <p14:tracePt t="2913" x="2795588" y="2830513"/>
          <p14:tracePt t="2929" x="2732088" y="2768600"/>
          <p14:tracePt t="2946" x="2705100" y="2724150"/>
          <p14:tracePt t="2963" x="2687638" y="2714625"/>
          <p14:tracePt t="2980" x="2598738" y="2687638"/>
          <p14:tracePt t="2996" x="2562225" y="2652713"/>
          <p14:tracePt t="3013" x="2544763" y="2633663"/>
          <p14:tracePt t="3030" x="2536825" y="2625725"/>
          <p14:tracePt t="3063" x="2536825" y="2608263"/>
          <p14:tracePt t="3721" x="2527300" y="2598738"/>
          <p14:tracePt t="3741" x="2509838" y="2598738"/>
          <p14:tracePt t="3751" x="2500313" y="2589213"/>
          <p14:tracePt t="3761" x="2490788" y="2562225"/>
          <p14:tracePt t="3771" x="2482850" y="2554288"/>
          <p14:tracePt t="3781" x="2465388" y="2536825"/>
          <p14:tracePt t="3798" x="2446338" y="2500313"/>
          <p14:tracePt t="3815" x="2401888" y="2393950"/>
          <p14:tracePt t="3831" x="2347913" y="2286000"/>
          <p14:tracePt t="3848" x="2303463" y="2259013"/>
          <p14:tracePt t="3865" x="2251075" y="2232025"/>
          <p14:tracePt t="3881" x="2214563" y="2214563"/>
          <p14:tracePt t="3898" x="2205038" y="2197100"/>
          <p14:tracePt t="3915" x="2179638" y="2160588"/>
          <p14:tracePt t="3931" x="2160588" y="2108200"/>
          <p14:tracePt t="3948" x="2152650" y="2054225"/>
          <p14:tracePt t="3965" x="2143125" y="1990725"/>
          <p14:tracePt t="3982" x="2133600" y="1955800"/>
          <p14:tracePt t="3998" x="2133600" y="1938338"/>
          <p14:tracePt t="4015" x="2125663" y="1919288"/>
          <p14:tracePt t="4032" x="2125663" y="1911350"/>
          <p14:tracePt t="4048" x="2125663" y="1901825"/>
          <p14:tracePt t="4065" x="2125663" y="1893888"/>
          <p14:tracePt t="4082" x="2125663" y="1884363"/>
          <p14:tracePt t="4099" x="2133600" y="1874838"/>
          <p14:tracePt t="4115" x="2133600" y="1866900"/>
          <p14:tracePt t="4132" x="2143125" y="1857375"/>
          <p14:tracePt t="4149" x="2152650" y="1847850"/>
          <p14:tracePt t="4182" x="2152650" y="1839913"/>
          <p14:tracePt t="4199" x="2170113" y="1830388"/>
          <p14:tracePt t="4215" x="2187575" y="1822450"/>
          <p14:tracePt t="4232" x="2197100" y="1812925"/>
          <p14:tracePt t="4249" x="2197100" y="1803400"/>
          <p14:tracePt t="4337" x="2205038" y="1803400"/>
          <p14:tracePt t="4437" x="2214563" y="1803400"/>
          <p14:tracePt t="4487" x="2224088" y="1803400"/>
          <p14:tracePt t="4526" x="2224088" y="1795463"/>
          <p14:tracePt t="4556" x="2224088" y="1785938"/>
          <p14:tracePt t="4566" x="2232025" y="1785938"/>
          <p14:tracePt t="4586" x="2241550" y="1785938"/>
          <p14:tracePt t="4745" x="2251075" y="1785938"/>
          <p14:tracePt t="4804" x="2259013" y="1785938"/>
          <p14:tracePt t="4814" x="2259013" y="1776413"/>
          <p14:tracePt t="4825" x="2268538" y="1768475"/>
          <p14:tracePt t="4845" x="2276475" y="1768475"/>
          <p14:tracePt t="4854" x="2286000" y="1768475"/>
          <p14:tracePt t="4867" x="2295525" y="1758950"/>
          <p14:tracePt t="4884" x="2312988" y="1758950"/>
          <p14:tracePt t="4900" x="2322513" y="1758950"/>
          <p14:tracePt t="4917" x="2347913" y="1758950"/>
          <p14:tracePt t="4933" x="2357438" y="1758950"/>
          <p14:tracePt t="4974" x="2366963" y="1758950"/>
          <p14:tracePt t="6504" x="2366963" y="1768475"/>
          <p14:tracePt t="6514" x="2357438" y="1768475"/>
          <p14:tracePt t="6534" x="2357438" y="1776413"/>
          <p14:tracePt t="6544" x="2339975" y="1803400"/>
          <p14:tracePt t="6555" x="2322513" y="1857375"/>
          <p14:tracePt t="6570" x="2286000" y="1911350"/>
          <p14:tracePt t="6587" x="2224088" y="1965325"/>
          <p14:tracePt t="6604" x="2108200" y="2312988"/>
          <p14:tracePt t="6620" x="2036763" y="2509838"/>
          <p14:tracePt t="6637" x="1955800" y="2652713"/>
          <p14:tracePt t="6654" x="1901825" y="2813050"/>
          <p14:tracePt t="6670" x="1874838" y="2955925"/>
          <p14:tracePt t="6687" x="1847850" y="3241675"/>
          <p14:tracePt t="6704" x="1830388" y="3295650"/>
          <p14:tracePt t="6720" x="1830388" y="3303588"/>
          <p14:tracePt t="6737" x="1822450" y="3313113"/>
          <p14:tracePt t="6754" x="1812925" y="3322638"/>
          <p14:tracePt t="6803" x="1803400" y="3322638"/>
          <p14:tracePt t="6812" x="1803400" y="3348038"/>
          <p14:tracePt t="6823" x="1795463" y="3367088"/>
          <p14:tracePt t="6842" x="1776413" y="3402013"/>
          <p14:tracePt t="6854" x="1768475" y="3419475"/>
          <p14:tracePt t="6871" x="1758950" y="3446463"/>
          <p14:tracePt t="6887" x="1731963" y="3500438"/>
          <p14:tracePt t="6904" x="1687513" y="3554413"/>
          <p14:tracePt t="6921" x="1670050" y="3581400"/>
          <p14:tracePt t="6938" x="1652588" y="3581400"/>
          <p14:tracePt t="6954" x="1625600" y="3589338"/>
          <p14:tracePt t="6971" x="1608138" y="3598863"/>
          <p14:tracePt t="6988" x="1571625" y="3598863"/>
          <p14:tracePt t="7004" x="1527175" y="3633788"/>
          <p14:tracePt t="7021" x="1490663" y="3660775"/>
          <p14:tracePt t="7038" x="1473200" y="3670300"/>
          <p14:tracePt t="7055" x="1465263" y="3679825"/>
          <p14:tracePt t="7071" x="1438275" y="3687763"/>
          <p14:tracePt t="7088" x="1438275" y="3697288"/>
          <p14:tracePt t="7105" x="1419225" y="3705225"/>
          <p14:tracePt t="7121" x="1401763" y="3714750"/>
          <p14:tracePt t="7138" x="1384300" y="3714750"/>
          <p14:tracePt t="7155" x="1357313" y="3732213"/>
          <p14:tracePt t="7171" x="1312863" y="3741738"/>
          <p14:tracePt t="7188" x="1295400" y="3741738"/>
          <p14:tracePt t="7205" x="1250950" y="3751263"/>
          <p14:tracePt t="7221" x="1231900" y="3768725"/>
          <p14:tracePt t="7238" x="1214438" y="3795713"/>
          <p14:tracePt t="7255" x="1169988" y="3795713"/>
          <p14:tracePt t="7272" x="1152525" y="3803650"/>
          <p14:tracePt t="7288" x="1143000" y="3813175"/>
          <p14:tracePt t="7429" x="1152525" y="3813175"/>
          <p14:tracePt t="7439" x="1179513" y="3813175"/>
          <p14:tracePt t="7449" x="1204913" y="3813175"/>
          <p14:tracePt t="7458" x="1258888" y="3813175"/>
          <p14:tracePt t="7472" x="1330325" y="3813175"/>
          <p14:tracePt t="7489" x="1625600" y="3795713"/>
          <p14:tracePt t="7505" x="1803400" y="3768725"/>
          <p14:tracePt t="7522" x="2232025" y="3724275"/>
          <p14:tracePt t="7539" x="2509838" y="3732213"/>
          <p14:tracePt t="7556" x="2616200" y="3768725"/>
          <p14:tracePt t="7572" x="2732088" y="3786188"/>
          <p14:tracePt t="7589" x="2786063" y="3795713"/>
          <p14:tracePt t="7757" x="2786063" y="3803650"/>
          <p14:tracePt t="10014" x="2776538" y="3803650"/>
          <p14:tracePt t="10034" x="2768600" y="3803650"/>
          <p14:tracePt t="10045" x="2751138" y="3803650"/>
          <p14:tracePt t="10054" x="2724150" y="3813175"/>
          <p14:tracePt t="10064" x="2705100" y="3813175"/>
          <p14:tracePt t="10077" x="2679700" y="3840163"/>
          <p14:tracePt t="10094" x="2616200" y="3875088"/>
          <p14:tracePt t="10111" x="2554288" y="3938588"/>
          <p14:tracePt t="10127" x="2482850" y="4017963"/>
          <p14:tracePt t="10144" x="2419350" y="4071938"/>
          <p14:tracePt t="10161" x="2393950" y="4108450"/>
          <p14:tracePt t="10177" x="2330450" y="4133850"/>
          <p14:tracePt t="10194" x="2276475" y="4170363"/>
          <p14:tracePt t="10211" x="2251075" y="4179888"/>
          <p14:tracePt t="10228" x="2214563" y="4197350"/>
          <p14:tracePt t="10244" x="2160588" y="4205288"/>
          <p14:tracePt t="10261" x="2133600" y="4214813"/>
          <p14:tracePt t="10278" x="2071688" y="4259263"/>
          <p14:tracePt t="10294" x="2009775" y="4313238"/>
          <p14:tracePt t="10311" x="1982788" y="4357688"/>
          <p14:tracePt t="10328" x="1901825" y="4446588"/>
          <p14:tracePt t="10344" x="1847850" y="4510088"/>
          <p14:tracePt t="10361" x="1803400" y="4537075"/>
          <p14:tracePt t="10378" x="1724025" y="4608513"/>
          <p14:tracePt t="10395" x="1679575" y="4633913"/>
          <p14:tracePt t="10411" x="1660525" y="4643438"/>
          <p14:tracePt t="10428" x="1598613" y="4660900"/>
          <p14:tracePt t="10445" x="1562100" y="4714875"/>
          <p14:tracePt t="10461" x="1554163" y="4724400"/>
          <p14:tracePt t="10478" x="1536700" y="4751388"/>
          <p14:tracePt t="10495" x="1509713" y="4803775"/>
          <p14:tracePt t="10511" x="1482725" y="4848225"/>
          <p14:tracePt t="10528" x="1482725" y="4867275"/>
          <p14:tracePt t="10545" x="1465263" y="4902200"/>
          <p14:tracePt t="10562" x="1455738" y="4929188"/>
          <p14:tracePt t="10578" x="1455738" y="4956175"/>
          <p14:tracePt t="10595" x="1455738" y="4965700"/>
          <p14:tracePt t="10651" x="1455738" y="4956175"/>
          <p14:tracePt t="10710" x="1465263" y="4956175"/>
          <p14:tracePt t="10720" x="1473200" y="4956175"/>
          <p14:tracePt t="10740" x="1482725" y="4956175"/>
          <p14:tracePt t="10750" x="1500188" y="4956175"/>
          <p14:tracePt t="10762" x="1509713" y="4946650"/>
          <p14:tracePt t="10779" x="1527175" y="4938713"/>
          <p14:tracePt t="10795" x="1554163" y="4938713"/>
          <p14:tracePt t="10812" x="1581150" y="4938713"/>
          <p14:tracePt t="10829" x="1616075" y="4938713"/>
          <p14:tracePt t="10846" x="1625600" y="4938713"/>
          <p14:tracePt t="10862" x="1679575" y="4929188"/>
          <p14:tracePt t="10879" x="1704975" y="4919663"/>
          <p14:tracePt t="10896" x="1822450" y="4884738"/>
          <p14:tracePt t="10912" x="1955800" y="4875213"/>
          <p14:tracePt t="10929" x="2098675" y="4875213"/>
          <p14:tracePt t="10946" x="2143125" y="4875213"/>
          <p14:tracePt t="10962" x="2241550" y="4875213"/>
          <p14:tracePt t="10979" x="2384425" y="4919663"/>
          <p14:tracePt t="10996" x="2500313" y="4965700"/>
          <p14:tracePt t="11013" x="2608263" y="5027613"/>
          <p14:tracePt t="11029" x="2714625" y="5089525"/>
          <p14:tracePt t="11046" x="2741613" y="5089525"/>
          <p14:tracePt t="11063" x="2803525" y="5108575"/>
          <p14:tracePt t="11079" x="2884488" y="5126038"/>
          <p14:tracePt t="11096" x="2894013" y="5126038"/>
          <p14:tracePt t="11113" x="2928938" y="5153025"/>
          <p14:tracePt t="11129" x="2982913" y="5153025"/>
          <p14:tracePt t="11146" x="3000375" y="5160963"/>
          <p14:tracePt t="11163" x="3036888" y="5241925"/>
          <p14:tracePt t="11179" x="3125788" y="5205413"/>
          <p14:tracePt t="11196" x="3160713" y="5205413"/>
          <p14:tracePt t="11213" x="3268663" y="5180013"/>
          <p14:tracePt t="11230" x="3330575" y="5153025"/>
          <p14:tracePt t="11247" x="3419475" y="5143500"/>
          <p14:tracePt t="11263" x="3446463" y="5133975"/>
          <p14:tracePt t="11280" x="3500438" y="5126038"/>
          <p14:tracePt t="11296" x="3536950" y="5126038"/>
          <p14:tracePt t="11313" x="3589338" y="5116513"/>
          <p14:tracePt t="11330" x="3633788" y="5108575"/>
          <p14:tracePt t="11346" x="3697288" y="5099050"/>
          <p14:tracePt t="11363" x="3741738" y="5099050"/>
          <p14:tracePt t="11380" x="3759200" y="5062538"/>
          <p14:tracePt t="11397" x="3776663" y="5054600"/>
          <p14:tracePt t="11413" x="3795713" y="5054600"/>
          <p14:tracePt t="11430" x="3813175" y="5054600"/>
          <p14:tracePt t="11447" x="3840163" y="5054600"/>
          <p14:tracePt t="11463" x="3867150" y="5054600"/>
          <p14:tracePt t="11480" x="3919538" y="5037138"/>
          <p14:tracePt t="11497" x="3946525" y="5018088"/>
          <p14:tracePt t="11514" x="3965575" y="5010150"/>
          <p14:tracePt t="11530" x="3983038" y="5010150"/>
          <p14:tracePt t="11547" x="4010025" y="5010150"/>
          <p14:tracePt t="11564" x="4027488" y="5010150"/>
          <p14:tracePt t="11580" x="4062413" y="5010150"/>
          <p14:tracePt t="11597" x="4098925" y="5010150"/>
          <p14:tracePt t="11630" x="4143375" y="4973638"/>
          <p14:tracePt t="11647" x="4152900" y="4956175"/>
          <p14:tracePt t="13852" x="4125913" y="4956175"/>
          <p14:tracePt t="13862" x="4098925" y="4956175"/>
          <p14:tracePt t="13872" x="4081463" y="4956175"/>
          <p14:tracePt t="13885" x="4017963" y="4965700"/>
          <p14:tracePt t="13902" x="3956050" y="4973638"/>
          <p14:tracePt t="13918" x="3902075" y="5045075"/>
          <p14:tracePt t="13935" x="3751263" y="5276850"/>
          <p14:tracePt t="13952" x="3652838" y="5429250"/>
          <p14:tracePt t="13969" x="3598863" y="5483225"/>
          <p14:tracePt t="13985" x="3544888" y="5518150"/>
          <p14:tracePt t="14002" x="3517900" y="5554663"/>
          <p14:tracePt t="14019" x="3509963" y="5562600"/>
          <p14:tracePt t="14035" x="3500438" y="5680075"/>
          <p14:tracePt t="14052" x="3500438" y="5991225"/>
          <p14:tracePt t="14069" x="3500438" y="6072188"/>
          <p14:tracePt t="14085" x="3500438" y="6108700"/>
          <p14:tracePt t="14102" x="3500438" y="6134100"/>
          <p14:tracePt t="14119" x="3509963" y="6224588"/>
          <p14:tracePt t="14135" x="3544888" y="6429375"/>
          <p14:tracePt t="14152" x="3544888" y="6562725"/>
          <p14:tracePt t="14169" x="3544888" y="6581775"/>
          <p14:tracePt t="14369" x="3562350" y="6581775"/>
          <p14:tracePt t="14379" x="3571875" y="6581775"/>
          <p14:tracePt t="14418" x="3598863" y="6581775"/>
          <p14:tracePt t="14428" x="3616325" y="6581775"/>
          <p14:tracePt t="14438" x="3625850" y="6518275"/>
          <p14:tracePt t="14453" x="3705225" y="6438900"/>
          <p14:tracePt t="14469" x="3867150" y="6170613"/>
          <p14:tracePt t="14486" x="3990975" y="6134100"/>
          <p14:tracePt t="14503" x="4187825" y="6072188"/>
          <p14:tracePt t="14520" x="4384675" y="5813425"/>
          <p14:tracePt t="14536" x="4491038" y="5697538"/>
          <p14:tracePt t="14553" x="4572000" y="5616575"/>
          <p14:tracePt t="14570" x="4616450" y="5473700"/>
          <p14:tracePt t="14587" x="4643438" y="5456238"/>
          <p14:tracePt t="14603" x="4751388" y="5446713"/>
          <p14:tracePt t="14620" x="4867275" y="54022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809" y="1132"/>
            <a:ext cx="8303488" cy="726489"/>
          </a:xfrm>
        </p:spPr>
        <p:txBody>
          <a:bodyPr/>
          <a:lstStyle/>
          <a:p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P3: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Real-time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Estimation and Elimination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of Multiple Dominant Components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12</a:t>
            </a:fld>
            <a:r>
              <a:rPr lang="en-US" dirty="0" smtClean="0"/>
              <a:t>/36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672" y="4673171"/>
            <a:ext cx="4572000" cy="2059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2" y="1550589"/>
            <a:ext cx="4572000" cy="3174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864" y="4607861"/>
            <a:ext cx="3857955" cy="82296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97" y="823096"/>
            <a:ext cx="4770478" cy="2470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66135" y="3293369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9011" y="34614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6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 Spectrum </a:t>
            </a:r>
            <a:r>
              <a:rPr lang="en-IN" sz="16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of motor vibration (a) before and (b) after </a:t>
            </a:r>
            <a:r>
              <a:rPr lang="en-IN" sz="16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</a:t>
            </a: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conditioning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672" y="816586"/>
            <a:ext cx="392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Algorithm: </a:t>
            </a: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Elimination of dominant frequencies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14400" y="4310743"/>
            <a:ext cx="3448597" cy="34936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776547" y="5515862"/>
            <a:ext cx="1815739" cy="34936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0" y="5897797"/>
            <a:ext cx="5073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 Samanta, A </a:t>
            </a:r>
            <a:r>
              <a:rPr lang="en-IN" sz="12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IN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SR </a:t>
            </a:r>
            <a:r>
              <a:rPr lang="en-IN" sz="12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Khare</a:t>
            </a:r>
            <a:r>
              <a:rPr lang="en-IN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&amp; A Naha, “Minimum Distance-based Detection of Incipient Induction Motor Faults using Rayleigh Quotient Spectrum of Conditioned Vibration </a:t>
            </a:r>
            <a:r>
              <a:rPr lang="en-IN" sz="12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Signal”, </a:t>
            </a:r>
            <a:r>
              <a:rPr lang="en-IN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IEEE Transactions on Instrumentation and Measurement </a:t>
            </a:r>
            <a:r>
              <a:rPr lang="en-IN" sz="12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2021.</a:t>
            </a:r>
            <a:endParaRPr lang="en-US" sz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1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22"/>
    </mc:Choice>
    <mc:Fallback>
      <p:transition spd="slow" advTm="70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98" x="4848225" y="5402263"/>
          <p14:tracePt t="5908" x="4813300" y="5394325"/>
          <p14:tracePt t="5918" x="4776788" y="5394325"/>
          <p14:tracePt t="5928" x="4732338" y="5394325"/>
          <p14:tracePt t="5938" x="4687888" y="5394325"/>
          <p14:tracePt t="5954" x="4660900" y="5394325"/>
          <p14:tracePt t="5971" x="4581525" y="5375275"/>
          <p14:tracePt t="5987" x="4473575" y="5348288"/>
          <p14:tracePt t="6004" x="4394200" y="5322888"/>
          <p14:tracePt t="6021" x="4224338" y="5276850"/>
          <p14:tracePt t="6038" x="3946525" y="5214938"/>
          <p14:tracePt t="6054" x="3751263" y="5197475"/>
          <p14:tracePt t="6071" x="3394075" y="5153025"/>
          <p14:tracePt t="6088" x="3071813" y="5116513"/>
          <p14:tracePt t="6104" x="2874963" y="5054600"/>
          <p14:tracePt t="6121" x="2536825" y="5018088"/>
          <p14:tracePt t="6138" x="2251075" y="4938713"/>
          <p14:tracePt t="6154" x="2143125" y="4938713"/>
          <p14:tracePt t="6171" x="2009775" y="4919663"/>
          <p14:tracePt t="6188" x="1911350" y="4884738"/>
          <p14:tracePt t="6205" x="1830388" y="4857750"/>
          <p14:tracePt t="6221" x="1731963" y="4830763"/>
          <p14:tracePt t="6238" x="1625600" y="4776788"/>
          <p14:tracePt t="6255" x="1589088" y="4768850"/>
          <p14:tracePt t="6271" x="1517650" y="4751388"/>
          <p14:tracePt t="6288" x="1465263" y="4724400"/>
          <p14:tracePt t="6305" x="1428750" y="4697413"/>
          <p14:tracePt t="6321" x="1419225" y="4697413"/>
          <p14:tracePt t="6338" x="1401763" y="4697413"/>
          <p14:tracePt t="6385" x="1401763" y="4679950"/>
          <p14:tracePt t="7131" x="1411288" y="4679950"/>
          <p14:tracePt t="7141" x="1419225" y="4679950"/>
          <p14:tracePt t="7180" x="1428750" y="4679950"/>
          <p14:tracePt t="7191" x="1438275" y="4679950"/>
          <p14:tracePt t="7200" x="1446213" y="4679950"/>
          <p14:tracePt t="7210" x="1455738" y="4679950"/>
          <p14:tracePt t="7223" x="1465263" y="4679950"/>
          <p14:tracePt t="7240" x="1482725" y="4679950"/>
          <p14:tracePt t="7257" x="1500188" y="4679950"/>
          <p14:tracePt t="7273" x="1544638" y="4670425"/>
          <p14:tracePt t="7290" x="1598613" y="4670425"/>
          <p14:tracePt t="7323" x="1633538" y="4670425"/>
          <p14:tracePt t="7340" x="1679575" y="4670425"/>
          <p14:tracePt t="7357" x="1687513" y="4670425"/>
          <p14:tracePt t="7374" x="1724025" y="4670425"/>
          <p14:tracePt t="7390" x="1758950" y="4670425"/>
          <p14:tracePt t="7407" x="1795463" y="4670425"/>
          <p14:tracePt t="7424" x="1812925" y="4670425"/>
          <p14:tracePt t="7440" x="1822450" y="4670425"/>
          <p14:tracePt t="7474" x="1839913" y="4670425"/>
          <p14:tracePt t="7490" x="1847850" y="4670425"/>
          <p14:tracePt t="7507" x="1857375" y="4670425"/>
          <p14:tracePt t="7524" x="1874838" y="4670425"/>
          <p14:tracePt t="7541" x="1893888" y="4670425"/>
          <p14:tracePt t="7558" x="1901825" y="4670425"/>
          <p14:tracePt t="7574" x="1919288" y="4660900"/>
          <p14:tracePt t="7591" x="1955800" y="4660900"/>
          <p14:tracePt t="7607" x="1982788" y="4660900"/>
          <p14:tracePt t="7609" x="2000250" y="4660900"/>
          <p14:tracePt t="7624" x="2009775" y="4660900"/>
          <p14:tracePt t="7641" x="2044700" y="4660900"/>
          <p14:tracePt t="7658" x="2081213" y="4660900"/>
          <p14:tracePt t="7674" x="2098675" y="4660900"/>
          <p14:tracePt t="7691" x="2125663" y="4660900"/>
          <p14:tracePt t="7708" x="2133600" y="4660900"/>
          <p14:tracePt t="7724" x="2143125" y="4660900"/>
          <p14:tracePt t="7741" x="2170113" y="4660900"/>
          <p14:tracePt t="7758" x="2179638" y="4660900"/>
          <p14:tracePt t="7774" x="2187575" y="4660900"/>
          <p14:tracePt t="7791" x="2197100" y="4660900"/>
          <p14:tracePt t="7808" x="2214563" y="4660900"/>
          <p14:tracePt t="7841" x="2224088" y="4660900"/>
          <p14:tracePt t="7858" x="2251075" y="4660900"/>
          <p14:tracePt t="7891" x="2268538" y="4660900"/>
          <p14:tracePt t="7908" x="2276475" y="4660900"/>
          <p14:tracePt t="7925" x="2295525" y="4660900"/>
          <p14:tracePt t="7941" x="2303463" y="4660900"/>
          <p14:tracePt t="7958" x="2322513" y="4660900"/>
          <p14:tracePt t="7975" x="2330450" y="4660900"/>
          <p14:tracePt t="7991" x="2347913" y="4660900"/>
          <p14:tracePt t="8025" x="2357438" y="4660900"/>
          <p14:tracePt t="9948" x="2366963" y="4660900"/>
          <p14:tracePt t="9957" x="2384425" y="4660900"/>
          <p14:tracePt t="9967" x="2401888" y="4660900"/>
          <p14:tracePt t="9979" x="2419350" y="4660900"/>
          <p14:tracePt t="9996" x="2438400" y="4660900"/>
          <p14:tracePt t="10012" x="2490788" y="4652963"/>
          <p14:tracePt t="10029" x="2517775" y="4652963"/>
          <p14:tracePt t="10046" x="2554288" y="4660900"/>
          <p14:tracePt t="10062" x="2633663" y="4670425"/>
          <p14:tracePt t="10079" x="2840038" y="4679950"/>
          <p14:tracePt t="10096" x="3017838" y="4687888"/>
          <p14:tracePt t="10112" x="3133725" y="4705350"/>
          <p14:tracePt t="10129" x="3330575" y="4714875"/>
          <p14:tracePt t="10146" x="3394075" y="4714875"/>
          <p14:tracePt t="10147" x="3455988" y="4714875"/>
          <p14:tracePt t="10163" x="3527425" y="4714875"/>
          <p14:tracePt t="10179" x="3643313" y="4724400"/>
          <p14:tracePt t="10196" x="3776663" y="4724400"/>
          <p14:tracePt t="10213" x="3803650" y="4732338"/>
          <p14:tracePt t="10229" x="3830638" y="4732338"/>
          <p14:tracePt t="11290" x="3830638" y="4741863"/>
          <p14:tracePt t="11319" x="3830638" y="4751388"/>
          <p14:tracePt t="11329" x="3830638" y="4759325"/>
          <p14:tracePt t="11339" x="3830638" y="4768850"/>
          <p14:tracePt t="11359" x="3830638" y="4786313"/>
          <p14:tracePt t="11369" x="3830638" y="4803775"/>
          <p14:tracePt t="11382" x="3822700" y="4822825"/>
          <p14:tracePt t="11398" x="3822700" y="4840288"/>
          <p14:tracePt t="11415" x="3813175" y="4875213"/>
          <p14:tracePt t="11432" x="3803650" y="4902200"/>
          <p14:tracePt t="11449" x="3795713" y="4911725"/>
          <p14:tracePt t="11488" x="3795713" y="4919663"/>
          <p14:tracePt t="11499" x="3795713" y="4956175"/>
          <p14:tracePt t="11515" x="3795713" y="4973638"/>
          <p14:tracePt t="11532" x="3795713" y="5037138"/>
          <p14:tracePt t="11549" x="3795713" y="5108575"/>
          <p14:tracePt t="11565" x="3776663" y="5143500"/>
          <p14:tracePt t="11582" x="3776663" y="5170488"/>
          <p14:tracePt t="11599" x="3768725" y="5187950"/>
          <p14:tracePt t="11632" x="3768725" y="5205413"/>
          <p14:tracePt t="11649" x="3768725" y="5241925"/>
          <p14:tracePt t="11666" x="3768725" y="5303838"/>
          <p14:tracePt t="11668" x="3768725" y="5330825"/>
          <p14:tracePt t="11682" x="3768725" y="5357813"/>
          <p14:tracePt t="11699" x="3751263" y="5473700"/>
          <p14:tracePt t="11716" x="3751263" y="5483225"/>
          <p14:tracePt t="12403" x="3741738" y="5483225"/>
          <p14:tracePt t="12413" x="3732213" y="5491163"/>
          <p14:tracePt t="12423" x="3724275" y="5491163"/>
          <p14:tracePt t="12434" x="3714750" y="5500688"/>
          <p14:tracePt t="12451" x="3687763" y="5500688"/>
          <p14:tracePt t="12467" x="3660775" y="5510213"/>
          <p14:tracePt t="12484" x="3643313" y="5510213"/>
          <p14:tracePt t="12501" x="3625850" y="5518150"/>
          <p14:tracePt t="12517" x="3571875" y="5581650"/>
          <p14:tracePt t="12534" x="3527425" y="5643563"/>
          <p14:tracePt t="12551" x="3500438" y="5697538"/>
          <p14:tracePt t="12567" x="3465513" y="5768975"/>
          <p14:tracePt t="12584" x="3419475" y="5813425"/>
          <p14:tracePt t="12601" x="3411538" y="5840413"/>
          <p14:tracePt t="12618" x="3384550" y="5867400"/>
          <p14:tracePt t="12634" x="3367088" y="5867400"/>
          <p14:tracePt t="12651" x="3357563" y="5875338"/>
          <p14:tracePt t="12668" x="3330575" y="5884863"/>
          <p14:tracePt t="12684" x="3313113" y="5894388"/>
          <p14:tracePt t="12701" x="3303588" y="5902325"/>
          <p14:tracePt t="12718" x="3286125" y="5902325"/>
          <p14:tracePt t="12734" x="3259138" y="5919788"/>
          <p14:tracePt t="12751" x="3251200" y="5938838"/>
          <p14:tracePt t="12784" x="3241675" y="5938838"/>
          <p14:tracePt t="12801" x="3232150" y="5946775"/>
          <p14:tracePt t="12821" x="3214688" y="5956300"/>
          <p14:tracePt t="12835" x="3197225" y="5956300"/>
          <p14:tracePt t="12851" x="3187700" y="5965825"/>
          <p14:tracePt t="12868" x="3179763" y="5965825"/>
          <p14:tracePt t="12885" x="3152775" y="5973763"/>
          <p14:tracePt t="12901" x="3133725" y="5983288"/>
          <p14:tracePt t="12918" x="3125788" y="5983288"/>
          <p14:tracePt t="12935" x="3108325" y="5983288"/>
          <p14:tracePt t="12952" x="3098800" y="5983288"/>
          <p14:tracePt t="12968" x="3089275" y="5983288"/>
          <p14:tracePt t="12985" x="3081338" y="5991225"/>
          <p14:tracePt t="13002" x="3071813" y="5991225"/>
          <p14:tracePt t="13019" x="3062288" y="5991225"/>
          <p14:tracePt t="13052" x="3054350" y="5991225"/>
          <p14:tracePt t="13079" x="3044825" y="5991225"/>
          <p14:tracePt t="13099" x="3036888" y="5991225"/>
          <p14:tracePt t="13427" x="3027363" y="5991225"/>
          <p14:tracePt t="13457" x="3017838" y="5991225"/>
          <p14:tracePt t="13467" x="3009900" y="5983288"/>
          <p14:tracePt t="13487" x="3009900" y="5973763"/>
          <p14:tracePt t="13507" x="3000375" y="5973763"/>
          <p14:tracePt t="13526" x="2990850" y="5973763"/>
          <p14:tracePt t="13586" x="2982913" y="5973763"/>
          <p14:tracePt t="13596" x="2982913" y="5965825"/>
          <p14:tracePt t="13656" x="2982913" y="5946775"/>
          <p14:tracePt t="13676" x="2973388" y="5946775"/>
          <p14:tracePt t="13894" x="2973388" y="5938838"/>
          <p14:tracePt t="14202" x="2982913" y="5938838"/>
          <p14:tracePt t="14232" x="2990850" y="5938838"/>
          <p14:tracePt t="14242" x="3000375" y="5938838"/>
          <p14:tracePt t="14262" x="3009900" y="5938838"/>
          <p14:tracePt t="14272" x="3017838" y="5938838"/>
          <p14:tracePt t="14282" x="3027363" y="5938838"/>
          <p14:tracePt t="14302" x="3044825" y="5938838"/>
          <p14:tracePt t="14312" x="3054350" y="5946775"/>
          <p14:tracePt t="14332" x="3062288" y="5956300"/>
          <p14:tracePt t="14352" x="3071813" y="5956300"/>
          <p14:tracePt t="14362" x="3081338" y="5965825"/>
          <p14:tracePt t="14471" x="3089275" y="5965825"/>
          <p14:tracePt t="14481" x="3098800" y="5956300"/>
          <p14:tracePt t="14501" x="3098800" y="5946775"/>
          <p14:tracePt t="14511" x="3108325" y="5946775"/>
          <p14:tracePt t="14540" x="3108325" y="5938838"/>
          <p14:tracePt t="14570" x="3116263" y="5938838"/>
          <p14:tracePt t="14580" x="3116263" y="5929313"/>
          <p14:tracePt t="14600" x="3125788" y="5929313"/>
          <p14:tracePt t="14610" x="3133725" y="5911850"/>
          <p14:tracePt t="14660" x="3143250" y="5902325"/>
          <p14:tracePt t="14690" x="3152775" y="5894388"/>
          <p14:tracePt t="14709" x="3160713" y="5894388"/>
          <p14:tracePt t="14958" x="3160713" y="5902325"/>
          <p14:tracePt t="14968" x="3152775" y="5911850"/>
          <p14:tracePt t="14978" x="3152775" y="5919788"/>
          <p14:tracePt t="14998" x="3152775" y="5946775"/>
          <p14:tracePt t="15008" x="3152775" y="5965825"/>
          <p14:tracePt t="15022" x="3143250" y="6037263"/>
          <p14:tracePt t="15039" x="3143250" y="6062663"/>
          <p14:tracePt t="17711" x="3116263" y="6062663"/>
          <p14:tracePt t="17728" x="3098800" y="6062663"/>
          <p14:tracePt t="17745" x="3044825" y="6062663"/>
          <p14:tracePt t="17761" x="2955925" y="6010275"/>
          <p14:tracePt t="17778" x="2911475" y="5991225"/>
          <p14:tracePt t="17795" x="2867025" y="5946775"/>
          <p14:tracePt t="17811" x="2830513" y="5919788"/>
          <p14:tracePt t="17828" x="2830513" y="5911850"/>
          <p14:tracePt t="17845" x="2830513" y="5902325"/>
          <p14:tracePt t="17861" x="2795588" y="5884863"/>
          <p14:tracePt t="17878" x="2776538" y="5867400"/>
          <p14:tracePt t="17895" x="2751138" y="5840413"/>
          <p14:tracePt t="17912" x="2732088" y="5830888"/>
          <p14:tracePt t="18020" x="2724150" y="5830888"/>
          <p14:tracePt t="18029" x="2714625" y="5830888"/>
          <p14:tracePt t="18039" x="2705100" y="5830888"/>
          <p14:tracePt t="18049" x="2697163" y="5830888"/>
          <p14:tracePt t="18069" x="2679700" y="5822950"/>
          <p14:tracePt t="18080" x="2670175" y="5822950"/>
          <p14:tracePt t="18109" x="2660650" y="5813425"/>
          <p14:tracePt t="18129" x="2652713" y="5813425"/>
          <p14:tracePt t="18149" x="2643188" y="5813425"/>
          <p14:tracePt t="18159" x="2633663" y="5813425"/>
          <p14:tracePt t="18169" x="2625725" y="5813425"/>
          <p14:tracePt t="18189" x="2608263" y="5813425"/>
          <p14:tracePt t="18199" x="2598738" y="5813425"/>
          <p14:tracePt t="18228" x="2581275" y="5813425"/>
          <p14:tracePt t="18238" x="2571750" y="5813425"/>
          <p14:tracePt t="18258" x="2562225" y="5813425"/>
          <p14:tracePt t="18268" x="2554288" y="5813425"/>
          <p14:tracePt t="18288" x="2544763" y="5813425"/>
          <p14:tracePt t="18318" x="2544763" y="5822950"/>
          <p14:tracePt t="18348" x="2536825" y="5822950"/>
          <p14:tracePt t="18358" x="2527300" y="5822950"/>
          <p14:tracePt t="18368" x="2527300" y="5830888"/>
          <p14:tracePt t="18379" x="2527300" y="5840413"/>
          <p14:tracePt t="18407" x="2517775" y="5840413"/>
          <p14:tracePt t="19541" x="2517775" y="5830888"/>
          <p14:tracePt t="19640" x="2517775" y="5822950"/>
          <p14:tracePt t="19650" x="2517775" y="5813425"/>
          <p14:tracePt t="19660" x="2517775" y="5803900"/>
          <p14:tracePt t="19680" x="2527300" y="5795963"/>
          <p14:tracePt t="19690" x="2527300" y="5786438"/>
          <p14:tracePt t="19700" x="2536825" y="5776913"/>
          <p14:tracePt t="19715" x="2544763" y="5759450"/>
          <p14:tracePt t="19739" x="2554288" y="5741988"/>
          <p14:tracePt t="19769" x="2562225" y="5741988"/>
          <p14:tracePt t="19779" x="2571750" y="5741988"/>
          <p14:tracePt t="19789" x="2571750" y="5732463"/>
          <p14:tracePt t="19809" x="2589213" y="5724525"/>
          <p14:tracePt t="19819" x="2598738" y="5715000"/>
          <p14:tracePt t="19832" x="2608263" y="5715000"/>
          <p14:tracePt t="19849" x="2643188" y="5688013"/>
          <p14:tracePt t="19866" x="2660650" y="5653088"/>
          <p14:tracePt t="19882" x="2714625" y="5545138"/>
          <p14:tracePt t="19899" x="2786063" y="5419725"/>
          <p14:tracePt t="19916" x="2830513" y="5367338"/>
          <p14:tracePt t="19932" x="2919413" y="5330825"/>
          <p14:tracePt t="19949" x="3054350" y="5286375"/>
          <p14:tracePt t="19966" x="3125788" y="5187950"/>
          <p14:tracePt t="19982" x="3268663" y="4902200"/>
          <p14:tracePt t="19999" x="3438525" y="4652963"/>
          <p14:tracePt t="20016" x="3509963" y="4625975"/>
          <p14:tracePt t="20033" x="3652838" y="4572000"/>
          <p14:tracePt t="20049" x="3768725" y="4456113"/>
          <p14:tracePt t="20066" x="3813175" y="4357688"/>
          <p14:tracePt t="20083" x="3902075" y="4125913"/>
          <p14:tracePt t="20099" x="4054475" y="3929063"/>
          <p14:tracePt t="20116" x="4152900" y="3884613"/>
          <p14:tracePt t="20604" x="4143375" y="3884613"/>
          <p14:tracePt t="20783" x="4143375" y="3875088"/>
          <p14:tracePt t="20793" x="4152900" y="3848100"/>
          <p14:tracePt t="20803" x="4152900" y="3830638"/>
          <p14:tracePt t="20817" x="4170363" y="3776663"/>
          <p14:tracePt t="20834" x="4197350" y="3697288"/>
          <p14:tracePt t="20851" x="4214813" y="3670300"/>
          <p14:tracePt t="20868" x="4224338" y="3643313"/>
          <p14:tracePt t="20884" x="4232275" y="3625850"/>
          <p14:tracePt t="20901" x="4251325" y="3608388"/>
          <p14:tracePt t="20918" x="4276725" y="3589338"/>
          <p14:tracePt t="20934" x="4295775" y="3517900"/>
          <p14:tracePt t="20951" x="4313238" y="3490913"/>
          <p14:tracePt t="20968" x="4357688" y="3375025"/>
          <p14:tracePt t="20984" x="4402138" y="3295650"/>
          <p14:tracePt t="21001" x="4429125" y="3268663"/>
          <p14:tracePt t="21018" x="4491038" y="3214688"/>
          <p14:tracePt t="21035" x="4562475" y="3197225"/>
          <p14:tracePt t="21051" x="4589463" y="3179763"/>
          <p14:tracePt t="21068" x="4687888" y="3152775"/>
          <p14:tracePt t="21085" x="4803775" y="3017838"/>
          <p14:tracePt t="21101" x="4867275" y="2928938"/>
          <p14:tracePt t="21118" x="4894263" y="2894013"/>
          <p14:tracePt t="21135" x="4965700" y="2803525"/>
          <p14:tracePt t="21151" x="5045075" y="2732088"/>
          <p14:tracePt t="21168" x="5089525" y="2714625"/>
          <p14:tracePt t="21185" x="5160963" y="2705100"/>
          <p14:tracePt t="21202" x="5180013" y="2697163"/>
          <p14:tracePt t="21241" x="5187950" y="2697163"/>
          <p14:tracePt t="21787" x="5197475" y="2697163"/>
          <p14:tracePt t="21817" x="5205413" y="2697163"/>
          <p14:tracePt t="21827" x="5214938" y="2697163"/>
          <p14:tracePt t="21837" x="5224463" y="2697163"/>
          <p14:tracePt t="21847" x="5241925" y="2697163"/>
          <p14:tracePt t="21857" x="5251450" y="2697163"/>
          <p14:tracePt t="21877" x="5259388" y="2697163"/>
          <p14:tracePt t="21887" x="5276850" y="2697163"/>
          <p14:tracePt t="21903" x="5286375" y="2697163"/>
          <p14:tracePt t="21920" x="5330825" y="2697163"/>
          <p14:tracePt t="21936" x="5367338" y="2724150"/>
          <p14:tracePt t="21953" x="5384800" y="2741613"/>
          <p14:tracePt t="21970" x="5419725" y="2786063"/>
          <p14:tracePt t="21987" x="5446713" y="2813050"/>
          <p14:tracePt t="22003" x="5456238" y="2847975"/>
          <p14:tracePt t="22020" x="5473700" y="2867025"/>
          <p14:tracePt t="22037" x="5483225" y="2884488"/>
          <p14:tracePt t="22053" x="5510213" y="2901950"/>
          <p14:tracePt t="22070" x="5527675" y="2911475"/>
          <p14:tracePt t="22087" x="5545138" y="2919413"/>
          <p14:tracePt t="22103" x="5554663" y="2919413"/>
          <p14:tracePt t="22120" x="5581650" y="2928938"/>
          <p14:tracePt t="22137" x="5608638" y="2928938"/>
          <p14:tracePt t="22153" x="5616575" y="2928938"/>
          <p14:tracePt t="22170" x="5661025" y="2938463"/>
          <p14:tracePt t="22187" x="5697538" y="2938463"/>
          <p14:tracePt t="22204" x="5705475" y="2938463"/>
          <p14:tracePt t="22220" x="5732463" y="2938463"/>
          <p14:tracePt t="22237" x="5759450" y="2938463"/>
          <p14:tracePt t="22254" x="5776913" y="2938463"/>
          <p14:tracePt t="22270" x="5803900" y="2938463"/>
          <p14:tracePt t="22287" x="5822950" y="2938463"/>
          <p14:tracePt t="22304" x="5830888" y="2928938"/>
          <p14:tracePt t="22320" x="5857875" y="2928938"/>
          <p14:tracePt t="24281" x="5795963" y="2946400"/>
          <p14:tracePt t="24291" x="5688013" y="2982913"/>
          <p14:tracePt t="24301" x="5581650" y="3027363"/>
          <p14:tracePt t="24311" x="5357813" y="3205163"/>
          <p14:tracePt t="24324" x="5153025" y="3367088"/>
          <p14:tracePt t="24341" x="4660900" y="3660775"/>
          <p14:tracePt t="24358" x="4419600" y="3732213"/>
          <p14:tracePt t="24375" x="4044950" y="4116388"/>
          <p14:tracePt t="24391" x="3741738" y="4562475"/>
          <p14:tracePt t="24408" x="3616325" y="4625975"/>
          <p14:tracePt t="24425" x="3429000" y="4768850"/>
          <p14:tracePt t="24441" x="3259138" y="5251450"/>
          <p14:tracePt t="24458" x="3197225" y="5367338"/>
          <p14:tracePt t="24475" x="3081338" y="5473700"/>
          <p14:tracePt t="24492" x="2965450" y="5634038"/>
          <p14:tracePt t="24508" x="2928938" y="5759450"/>
          <p14:tracePt t="24525" x="2867025" y="5965825"/>
          <p14:tracePt t="24542" x="2847975" y="6081713"/>
          <p14:tracePt t="24558" x="2847975" y="6108700"/>
          <p14:tracePt t="24575" x="2822575" y="6134100"/>
          <p14:tracePt t="24592" x="2795588" y="6143625"/>
          <p14:tracePt t="24609" x="2751138" y="6161088"/>
          <p14:tracePt t="24625" x="2741613" y="6224588"/>
          <p14:tracePt t="24642" x="2724150" y="6242050"/>
          <p14:tracePt t="24658" x="2714625" y="6259513"/>
          <p14:tracePt t="24675" x="2697163" y="6276975"/>
          <p14:tracePt t="24692" x="2687638" y="6313488"/>
          <p14:tracePt t="24709" x="2670175" y="6357938"/>
          <p14:tracePt t="24725" x="2670175" y="6375400"/>
          <p14:tracePt t="24788" x="2670175" y="6357938"/>
          <p14:tracePt t="24798" x="2679700" y="6340475"/>
          <p14:tracePt t="24808" x="2697163" y="6330950"/>
          <p14:tracePt t="24818" x="2714625" y="6296025"/>
          <p14:tracePt t="24828" x="2741613" y="6269038"/>
          <p14:tracePt t="24842" x="2795588" y="6251575"/>
          <p14:tracePt t="24859" x="2901950" y="6197600"/>
          <p14:tracePt t="24876" x="2946400" y="6188075"/>
          <p14:tracePt t="24877" x="2982913" y="6180138"/>
          <p14:tracePt t="24892" x="3017838" y="6180138"/>
          <p14:tracePt t="24909" x="3071813" y="6170613"/>
          <p14:tracePt t="24926" x="3081338" y="6161088"/>
          <p14:tracePt t="24943" x="3143250" y="6153150"/>
          <p14:tracePt t="25106" x="3143250" y="6143625"/>
          <p14:tracePt t="25176" x="3152775" y="6143625"/>
          <p14:tracePt t="25186" x="3152775" y="6134100"/>
          <p14:tracePt t="25196" x="3170238" y="6126163"/>
          <p14:tracePt t="25210" x="3197225" y="6108700"/>
          <p14:tracePt t="25226" x="3286125" y="6054725"/>
          <p14:tracePt t="25243" x="3348038" y="5991225"/>
          <p14:tracePt t="25260" x="3455988" y="5938838"/>
          <p14:tracePt t="25276" x="3571875" y="5875338"/>
          <p14:tracePt t="25293" x="3625850" y="5867400"/>
          <p14:tracePt t="25310" x="3670300" y="5857875"/>
          <p14:tracePt t="26339" x="3679825" y="5830888"/>
          <p14:tracePt t="26349" x="3705225" y="5803900"/>
          <p14:tracePt t="26359" x="3741738" y="5732463"/>
          <p14:tracePt t="26369" x="3803650" y="5608638"/>
          <p14:tracePt t="26379" x="3840163" y="5491163"/>
          <p14:tracePt t="26395" x="3875088" y="5465763"/>
          <p14:tracePt t="26412" x="4133850" y="5081588"/>
          <p14:tracePt t="26429" x="4411663" y="4589463"/>
          <p14:tracePt t="26445" x="4491038" y="4545013"/>
          <p14:tracePt t="26462" x="4759325" y="4348163"/>
          <p14:tracePt t="26479" x="5099050" y="3822700"/>
          <p14:tracePt t="26496" x="5268913" y="3660775"/>
          <p14:tracePt t="26512" x="5599113" y="3562350"/>
          <p14:tracePt t="26529" x="5786438" y="3340100"/>
          <p14:tracePt t="26546" x="5919788" y="3197225"/>
          <p14:tracePt t="26562" x="6081713" y="2955925"/>
          <p14:tracePt t="26579" x="6143625" y="2884488"/>
          <p14:tracePt t="26596" x="6188075" y="2884488"/>
          <p14:tracePt t="26613" x="6205538" y="2874963"/>
          <p14:tracePt t="26629" x="6215063" y="2867025"/>
          <p14:tracePt t="26646" x="6224588" y="2867025"/>
          <p14:tracePt t="26663" x="6259513" y="2847975"/>
          <p14:tracePt t="26679" x="6276975" y="2830513"/>
          <p14:tracePt t="26696" x="6276975" y="2813050"/>
          <p14:tracePt t="26713" x="6286500" y="2795588"/>
          <p14:tracePt t="26729" x="6296025" y="2776538"/>
          <p14:tracePt t="26746" x="6313488" y="2751138"/>
          <p14:tracePt t="26763" x="6330950" y="2687638"/>
          <p14:tracePt t="26780" x="6340475" y="2652713"/>
          <p14:tracePt t="26796" x="6340475" y="2643188"/>
          <p14:tracePt t="26813" x="6340475" y="2633663"/>
          <p14:tracePt t="26830" x="6330950" y="2633663"/>
          <p14:tracePt t="26863" x="6313488" y="2633663"/>
          <p14:tracePt t="26880" x="6286500" y="2633663"/>
          <p14:tracePt t="26896" x="6251575" y="2633663"/>
          <p14:tracePt t="26913" x="6242050" y="2633663"/>
          <p14:tracePt t="26930" x="6205538" y="2633663"/>
          <p14:tracePt t="26947" x="6197600" y="2633663"/>
          <p14:tracePt t="26963" x="6188075" y="2633663"/>
          <p14:tracePt t="26980" x="6170613" y="2633663"/>
          <p14:tracePt t="26997" x="6134100" y="2633663"/>
          <p14:tracePt t="27030" x="6116638" y="2633663"/>
          <p14:tracePt t="27065" x="6099175" y="2633663"/>
          <p14:tracePt t="27080" x="6089650" y="2633663"/>
          <p14:tracePt t="27097" x="6081713" y="2625725"/>
          <p14:tracePt t="27114" x="6072188" y="2616200"/>
          <p14:tracePt t="27130" x="6054725" y="2598738"/>
          <p14:tracePt t="27147" x="6027738" y="2598738"/>
          <p14:tracePt t="27164" x="6018213" y="2598738"/>
          <p14:tracePt t="27180" x="6010275" y="2589213"/>
          <p14:tracePt t="27197" x="6000750" y="2589213"/>
          <p14:tracePt t="27373" x="6000750" y="2598738"/>
          <p14:tracePt t="27383" x="6000750" y="2608263"/>
          <p14:tracePt t="27393" x="6000750" y="2633663"/>
          <p14:tracePt t="27403" x="6000750" y="2643188"/>
          <p14:tracePt t="27414" x="6000750" y="2660650"/>
          <p14:tracePt t="27433" x="6000750" y="2687638"/>
          <p14:tracePt t="27452" x="6000750" y="2697163"/>
          <p14:tracePt t="27464" x="6000750" y="2705100"/>
          <p14:tracePt t="27482" x="6000750" y="2724150"/>
          <p14:tracePt t="27502" x="6000750" y="2732088"/>
          <p14:tracePt t="27522" x="6000750" y="2741613"/>
          <p14:tracePt t="27542" x="6000750" y="2751138"/>
          <p14:tracePt t="27552" x="6000750" y="2759075"/>
          <p14:tracePt t="27564" x="6000750" y="2795588"/>
          <p14:tracePt t="27581" x="6018213" y="2919413"/>
          <p14:tracePt t="27598" x="6018213" y="2982913"/>
          <p14:tracePt t="27615" x="6018213" y="3017838"/>
          <p14:tracePt t="27631" x="6018213" y="3027363"/>
          <p14:tracePt t="28258" x="6000750" y="3027363"/>
          <p14:tracePt t="28268" x="5991225" y="3036888"/>
          <p14:tracePt t="28277" x="5965825" y="3044825"/>
          <p14:tracePt t="28287" x="5938838" y="3054350"/>
          <p14:tracePt t="28299" x="5911850" y="3081338"/>
          <p14:tracePt t="28316" x="5875338" y="3108325"/>
          <p14:tracePt t="28333" x="5670550" y="3438525"/>
          <p14:tracePt t="28349" x="5357813" y="3697288"/>
          <p14:tracePt t="28366" x="4965700" y="4125913"/>
          <p14:tracePt t="28383" x="4732338" y="4518025"/>
          <p14:tracePt t="28399" x="4411663" y="4759325"/>
          <p14:tracePt t="28416" x="4295775" y="4848225"/>
          <p14:tracePt t="28433" x="4089400" y="5045075"/>
          <p14:tracePt t="28450" x="4000500" y="5180013"/>
          <p14:tracePt t="28466" x="3919538" y="5241925"/>
          <p14:tracePt t="28483" x="3911600" y="5259388"/>
          <p14:tracePt t="28500" x="3884613" y="5268913"/>
          <p14:tracePt t="28516" x="3875088" y="5276850"/>
          <p14:tracePt t="28596" x="3875088" y="5286375"/>
          <p14:tracePt t="28606" x="3857625" y="5286375"/>
          <p14:tracePt t="28615" x="3848100" y="5303838"/>
          <p14:tracePt t="28626" x="3822700" y="5313363"/>
          <p14:tracePt t="28655" x="3803650" y="5313363"/>
          <p14:tracePt t="28725" x="3786188" y="5313363"/>
          <p14:tracePt t="29083" x="3768725" y="5322888"/>
          <p14:tracePt t="29093" x="3732213" y="5340350"/>
          <p14:tracePt t="29103" x="3705225" y="5348288"/>
          <p14:tracePt t="29118" x="3670300" y="5348288"/>
          <p14:tracePt t="29134" x="3598863" y="5384800"/>
          <p14:tracePt t="29151" x="3571875" y="5402263"/>
          <p14:tracePt t="29168" x="3517900" y="5465763"/>
          <p14:tracePt t="29184" x="3473450" y="5527675"/>
          <p14:tracePt t="29201" x="3429000" y="5589588"/>
          <p14:tracePt t="29218" x="3375025" y="5688013"/>
          <p14:tracePt t="29234" x="3348038" y="5724525"/>
          <p14:tracePt t="29251" x="3340100" y="5741988"/>
          <p14:tracePt t="29268" x="3330575" y="5741988"/>
          <p14:tracePt t="29321" x="3330575" y="5751513"/>
          <p14:tracePt t="29331" x="3322638" y="5751513"/>
          <p14:tracePt t="29371" x="3322638" y="5759450"/>
          <p14:tracePt t="29381" x="3313113" y="5759450"/>
          <p14:tracePt t="29401" x="3303588" y="5768975"/>
          <p14:tracePt t="29411" x="3295650" y="5768975"/>
          <p14:tracePt t="29450" x="3286125" y="5768975"/>
          <p14:tracePt t="29460" x="3276600" y="5786438"/>
          <p14:tracePt t="29471" x="3268663" y="5803900"/>
          <p14:tracePt t="29500" x="3268663" y="5822950"/>
          <p14:tracePt t="29510" x="3259138" y="5848350"/>
          <p14:tracePt t="29520" x="3251200" y="5857875"/>
          <p14:tracePt t="29535" x="3251200" y="5867400"/>
          <p14:tracePt t="29552" x="3232150" y="5911850"/>
          <p14:tracePt t="29699" x="3232150" y="5919788"/>
          <p14:tracePt t="30246" x="3224213" y="5919788"/>
          <p14:tracePt t="30286" x="3214688" y="5919788"/>
          <p14:tracePt t="30296" x="3197225" y="5919788"/>
          <p14:tracePt t="30306" x="3187700" y="5919788"/>
          <p14:tracePt t="30320" x="3170238" y="5919788"/>
          <p14:tracePt t="30337" x="3143250" y="5919788"/>
          <p14:tracePt t="30353" x="3116263" y="5919788"/>
          <p14:tracePt t="30370" x="3044825" y="5919788"/>
          <p14:tracePt t="30387" x="2965450" y="5919788"/>
          <p14:tracePt t="30404" x="2901950" y="5919788"/>
          <p14:tracePt t="30420" x="2822575" y="5919788"/>
          <p14:tracePt t="30437" x="2759075" y="5919788"/>
          <p14:tracePt t="30454" x="2741613" y="5919788"/>
          <p14:tracePt t="30470" x="2697163" y="5919788"/>
          <p14:tracePt t="30487" x="2643188" y="5919788"/>
          <p14:tracePt t="30504" x="2616200" y="5919788"/>
          <p14:tracePt t="30520" x="2571750" y="5919788"/>
          <p14:tracePt t="30537" x="2554288" y="5919788"/>
          <p14:tracePt t="30554" x="2544763" y="5919788"/>
          <p14:tracePt t="30571" x="2536825" y="5919788"/>
          <p14:tracePt t="30604" x="2527300" y="5919788"/>
          <p14:tracePt t="30634" x="2517775" y="5919788"/>
          <p14:tracePt t="30644" x="2509838" y="5919788"/>
          <p14:tracePt t="30664" x="2500313" y="5919788"/>
          <p14:tracePt t="30713" x="2490788" y="5919788"/>
          <p14:tracePt t="30733" x="2482850" y="5919788"/>
          <p14:tracePt t="30743" x="2473325" y="5919788"/>
          <p14:tracePt t="30763" x="2455863" y="5919788"/>
          <p14:tracePt t="30773" x="2446338" y="5919788"/>
          <p14:tracePt t="30783" x="2438400" y="5919788"/>
          <p14:tracePt t="30793" x="2428875" y="5911850"/>
          <p14:tracePt t="30804" x="2419350" y="5911850"/>
          <p14:tracePt t="30852" x="2419350" y="5902325"/>
          <p14:tracePt t="30992" x="2428875" y="5902325"/>
          <p14:tracePt t="31002" x="2438400" y="5902325"/>
          <p14:tracePt t="31012" x="2446338" y="5902325"/>
          <p14:tracePt t="31022" x="2465388" y="5894388"/>
          <p14:tracePt t="31038" x="2482850" y="5894388"/>
          <p14:tracePt t="31055" x="2527300" y="5884863"/>
          <p14:tracePt t="31071" x="2571750" y="5884863"/>
          <p14:tracePt t="31088" x="2589213" y="5884863"/>
          <p14:tracePt t="31105" x="2643188" y="5875338"/>
          <p14:tracePt t="31122" x="2670175" y="5867400"/>
          <p14:tracePt t="31138" x="2679700" y="5867400"/>
          <p14:tracePt t="31155" x="2697163" y="5857875"/>
          <p14:tracePt t="31172" x="2714625" y="5857875"/>
          <p14:tracePt t="31188" x="2724150" y="5848350"/>
          <p14:tracePt t="31205" x="2732088" y="5848350"/>
          <p14:tracePt t="31270" x="2741613" y="5848350"/>
          <p14:tracePt t="31340" x="2741613" y="5840413"/>
          <p14:tracePt t="31349" x="2751138" y="5840413"/>
          <p14:tracePt t="31359" x="2759075" y="5830888"/>
          <p14:tracePt t="31372" x="2776538" y="5822950"/>
          <p14:tracePt t="31389" x="2822575" y="5803900"/>
          <p14:tracePt t="31405" x="2874963" y="5776913"/>
          <p14:tracePt t="31422" x="3108325" y="5608638"/>
          <p14:tracePt t="31439" x="3687763" y="5010150"/>
          <p14:tracePt t="31456" x="3965575" y="4822825"/>
          <p14:tracePt t="31472" x="4670425" y="4197350"/>
          <p14:tracePt t="31489" x="5286375" y="3652838"/>
          <p14:tracePt t="31506" x="5537200" y="3562350"/>
          <p14:tracePt t="31522" x="5875338" y="3295650"/>
          <p14:tracePt t="31539" x="6153150" y="3017838"/>
          <p14:tracePt t="31556" x="6330950" y="2911475"/>
          <p14:tracePt t="31573" x="6491288" y="2795588"/>
          <p14:tracePt t="31589" x="6616700" y="2776538"/>
          <p14:tracePt t="31606" x="6626225" y="2768600"/>
          <p14:tracePt t="31623" x="6643688" y="2768600"/>
          <p14:tracePt t="31640" x="6643688" y="2759075"/>
          <p14:tracePt t="31673" x="6670675" y="2751138"/>
          <p14:tracePt t="33197" x="6661150" y="2751138"/>
          <p14:tracePt t="33217" x="6653213" y="2751138"/>
          <p14:tracePt t="33237" x="6643688" y="2751138"/>
          <p14:tracePt t="33247" x="6626225" y="2751138"/>
          <p14:tracePt t="33267" x="6616700" y="2751138"/>
          <p14:tracePt t="33277" x="6608763" y="2751138"/>
          <p14:tracePt t="33287" x="6599238" y="2751138"/>
          <p14:tracePt t="33316" x="6589713" y="2751138"/>
          <p14:tracePt t="33327" x="6572250" y="2751138"/>
          <p14:tracePt t="33346" x="6562725" y="2751138"/>
          <p14:tracePt t="33356" x="6554788" y="2751138"/>
          <p14:tracePt t="33416" x="6545263" y="2751138"/>
          <p14:tracePt t="33436" x="6537325" y="2751138"/>
          <p14:tracePt t="33446" x="6537325" y="2741613"/>
          <p14:tracePt t="33455" x="6527800" y="2741613"/>
          <p14:tracePt t="33475" x="6527800" y="2724150"/>
          <p14:tracePt t="33495" x="6518275" y="2724150"/>
          <p14:tracePt t="33505" x="6510338" y="2724150"/>
          <p14:tracePt t="33515" x="6500813" y="2714625"/>
          <p14:tracePt t="33526" x="6491288" y="2714625"/>
          <p14:tracePt t="33543" x="6473825" y="2714625"/>
          <p14:tracePt t="33560" x="6446838" y="2714625"/>
          <p14:tracePt t="33577" x="6402388" y="2714625"/>
          <p14:tracePt t="33593" x="6384925" y="2714625"/>
          <p14:tracePt t="33610" x="6330950" y="2714625"/>
          <p14:tracePt t="33627" x="6276975" y="2732088"/>
          <p14:tracePt t="33644" x="6251575" y="2741613"/>
          <p14:tracePt t="33660" x="6197600" y="2751138"/>
          <p14:tracePt t="33677" x="6126163" y="2768600"/>
          <p14:tracePt t="33694" x="6108700" y="2776538"/>
          <p14:tracePt t="33710" x="6081713" y="2803525"/>
          <p14:tracePt t="33727" x="6000750" y="2884488"/>
          <p14:tracePt t="33744" x="5991225" y="2901950"/>
          <p14:tracePt t="33760" x="5946775" y="2955925"/>
          <p14:tracePt t="33777" x="5911850" y="3009900"/>
          <p14:tracePt t="33794" x="5884863" y="3036888"/>
          <p14:tracePt t="33810" x="5884863" y="3054350"/>
          <p14:tracePt t="33827" x="5875338" y="3054350"/>
          <p14:tracePt t="33933" x="5875338" y="3071813"/>
          <p14:tracePt t="34032" x="5875338" y="3081338"/>
          <p14:tracePt t="34062" x="5875338" y="3089275"/>
          <p14:tracePt t="34092" x="5867400" y="3108325"/>
          <p14:tracePt t="34112" x="5857875" y="3125788"/>
          <p14:tracePt t="34122" x="5857875" y="3133725"/>
          <p14:tracePt t="34132" x="5857875" y="3143250"/>
          <p14:tracePt t="34144" x="5857875" y="3152775"/>
          <p14:tracePt t="34161" x="5857875" y="3160713"/>
          <p14:tracePt t="34181" x="5857875" y="3170238"/>
          <p14:tracePt t="34201" x="5857875" y="3179763"/>
          <p14:tracePt t="34231" x="5857875" y="3187700"/>
          <p14:tracePt t="34281" x="5857875" y="3197225"/>
          <p14:tracePt t="34321" x="5857875" y="3214688"/>
          <p14:tracePt t="34340" x="5867400" y="3214688"/>
          <p14:tracePt t="34350" x="5867400" y="3224213"/>
          <p14:tracePt t="34440" x="5875338" y="3224213"/>
          <p14:tracePt t="34450" x="5894388" y="3224213"/>
          <p14:tracePt t="34470" x="5902325" y="3232150"/>
          <p14:tracePt t="34480" x="5911850" y="3232150"/>
          <p14:tracePt t="34489" x="5919788" y="3232150"/>
          <p14:tracePt t="34499" x="5919788" y="3241675"/>
          <p14:tracePt t="34512" x="5929313" y="3241675"/>
          <p14:tracePt t="34529" x="5938838" y="3241675"/>
          <p14:tracePt t="34546" x="5946775" y="3241675"/>
          <p14:tracePt t="37555" x="5956300" y="3232150"/>
          <p14:tracePt t="37565" x="5973763" y="3197225"/>
          <p14:tracePt t="37575" x="5983288" y="3143250"/>
          <p14:tracePt t="37585" x="6018213" y="3054350"/>
          <p14:tracePt t="37601" x="6054725" y="2928938"/>
          <p14:tracePt t="37618" x="6161088" y="2840038"/>
          <p14:tracePt t="37635" x="6303963" y="2660650"/>
          <p14:tracePt t="37651" x="6456363" y="2384425"/>
          <p14:tracePt t="37668" x="6653213" y="2062163"/>
          <p14:tracePt t="37685" x="6724650" y="2027238"/>
          <p14:tracePt t="37702" x="6769100" y="1990725"/>
          <p14:tracePt t="37718" x="6840538" y="1982788"/>
          <p14:tracePt t="37735" x="6840538" y="1928813"/>
          <p14:tracePt t="37752" x="6840538" y="1919288"/>
          <p14:tracePt t="37833" x="6831013" y="1911350"/>
          <p14:tracePt t="37843" x="6813550" y="1901825"/>
          <p14:tracePt t="37853" x="6796088" y="1874838"/>
          <p14:tracePt t="37869" x="6769100" y="1839913"/>
          <p14:tracePt t="37885" x="6688138" y="1795463"/>
          <p14:tracePt t="37902" x="6589713" y="1731963"/>
          <p14:tracePt t="37919" x="6581775" y="1704975"/>
          <p14:tracePt t="37935" x="6510338" y="1697038"/>
          <p14:tracePt t="37952" x="6473825" y="1697038"/>
          <p14:tracePt t="37969" x="6411913" y="1679575"/>
          <p14:tracePt t="37986" x="6367463" y="1670050"/>
          <p14:tracePt t="38002" x="6323013" y="1660525"/>
          <p14:tracePt t="38019" x="6313488" y="1660525"/>
          <p14:tracePt t="38036" x="6286500" y="1652588"/>
          <p14:tracePt t="38052" x="6276975" y="1652588"/>
          <p14:tracePt t="38069" x="6269038" y="1652588"/>
          <p14:tracePt t="38086" x="6242050" y="1652588"/>
          <p14:tracePt t="38102" x="6215063" y="1652588"/>
          <p14:tracePt t="38119" x="6205538" y="1652588"/>
          <p14:tracePt t="38136" x="6188075" y="1652588"/>
          <p14:tracePt t="38153" x="6180138" y="1652588"/>
          <p14:tracePt t="38169" x="6170613" y="1652588"/>
          <p14:tracePt t="38186" x="6161088" y="1652588"/>
          <p14:tracePt t="38203" x="6134100" y="1652588"/>
          <p14:tracePt t="38236" x="6108700" y="1652588"/>
          <p14:tracePt t="38253" x="6089650" y="1652588"/>
          <p14:tracePt t="38269" x="6081713" y="1652588"/>
          <p14:tracePt t="38286" x="6072188" y="1652588"/>
          <p14:tracePt t="38303" x="6045200" y="1643063"/>
          <p14:tracePt t="38320" x="6037263" y="1643063"/>
          <p14:tracePt t="38336" x="6018213" y="1643063"/>
          <p14:tracePt t="38353" x="5991225" y="1643063"/>
          <p14:tracePt t="38386" x="5983288" y="1643063"/>
          <p14:tracePt t="38410" x="5946775" y="1643063"/>
          <p14:tracePt t="39195" x="5956300" y="1643063"/>
          <p14:tracePt t="39215" x="5956300" y="1652588"/>
          <p14:tracePt t="39354" x="5965825" y="1652588"/>
          <p14:tracePt t="39503" x="5973763" y="1652588"/>
          <p14:tracePt t="39523" x="5973763" y="1643063"/>
          <p14:tracePt t="39553" x="5973763" y="1633538"/>
          <p14:tracePt t="39573" x="5973763" y="1625600"/>
          <p14:tracePt t="39593" x="5973763" y="1616075"/>
          <p14:tracePt t="39623" x="5973763" y="1608138"/>
          <p14:tracePt t="39643" x="5983288" y="1598613"/>
          <p14:tracePt t="39692" x="5983288" y="1589088"/>
          <p14:tracePt t="39732" x="5983288" y="1581150"/>
          <p14:tracePt t="39752" x="5991225" y="1581150"/>
          <p14:tracePt t="39762" x="5991225" y="1571625"/>
          <p14:tracePt t="39782" x="6000750" y="1562100"/>
          <p14:tracePt t="39792" x="6018213" y="1544638"/>
          <p14:tracePt t="39802" x="6037263" y="1536700"/>
          <p14:tracePt t="39812" x="6062663" y="1517650"/>
          <p14:tracePt t="39823" x="6099175" y="1500188"/>
          <p14:tracePt t="39839" x="6205538" y="1473200"/>
          <p14:tracePt t="39856" x="6527800" y="1411288"/>
          <p14:tracePt t="39873" x="7188200" y="1374775"/>
          <p14:tracePt t="39889" x="7510463" y="1357313"/>
          <p14:tracePt t="39906" x="8161338" y="1357313"/>
          <p14:tracePt t="39923" x="8680450" y="1322388"/>
          <p14:tracePt t="39939" x="8875713" y="1312863"/>
          <p14:tracePt t="40199" x="9134475" y="1231900"/>
          <p14:tracePt t="40209" x="9045575" y="1231900"/>
          <p14:tracePt t="40219" x="8912225" y="1231900"/>
          <p14:tracePt t="40229" x="8777288" y="1231900"/>
          <p14:tracePt t="40240" x="8589963" y="1231900"/>
          <p14:tracePt t="40257" x="8466138" y="1276350"/>
          <p14:tracePt t="40273" x="8143875" y="1322388"/>
          <p14:tracePt t="40290" x="7848600" y="1347788"/>
          <p14:tracePt t="40307" x="7697788" y="1357313"/>
          <p14:tracePt t="40324" x="7456488" y="1357313"/>
          <p14:tracePt t="40340" x="7313613" y="1366838"/>
          <p14:tracePt t="40357" x="7277100" y="1366838"/>
          <p14:tracePt t="40374" x="7232650" y="1374775"/>
          <p14:tracePt t="40390" x="7153275" y="1374775"/>
          <p14:tracePt t="40407" x="7089775" y="1374775"/>
          <p14:tracePt t="40424" x="7062788" y="1374775"/>
          <p14:tracePt t="40440" x="7027863" y="1374775"/>
          <p14:tracePt t="40457" x="7000875" y="1384300"/>
          <p14:tracePt t="40474" x="6965950" y="1384300"/>
          <p14:tracePt t="40491" x="6919913" y="1384300"/>
          <p14:tracePt t="40507" x="6848475" y="1384300"/>
          <p14:tracePt t="40524" x="6823075" y="1384300"/>
          <p14:tracePt t="40541" x="6759575" y="1384300"/>
          <p14:tracePt t="40557" x="6688138" y="1384300"/>
          <p14:tracePt t="40574" x="6661150" y="1384300"/>
          <p14:tracePt t="40591" x="6589713" y="1384300"/>
          <p14:tracePt t="40607" x="6465888" y="1384300"/>
          <p14:tracePt t="40624" x="6446838" y="1384300"/>
          <p14:tracePt t="40641" x="6348413" y="1384300"/>
          <p14:tracePt t="40658" x="6259513" y="1384300"/>
          <p14:tracePt t="40674" x="6232525" y="1384300"/>
          <p14:tracePt t="40691" x="6153150" y="1384300"/>
          <p14:tracePt t="40708" x="6116638" y="1384300"/>
          <p14:tracePt t="40741" x="6089650" y="1393825"/>
          <p14:tracePt t="40758" x="6062663" y="1393825"/>
          <p14:tracePt t="40791" x="6045200" y="1411288"/>
          <p14:tracePt t="40808" x="6037263" y="1411288"/>
          <p14:tracePt t="40875" x="6027738" y="1411288"/>
          <p14:tracePt t="41054" x="6045200" y="1411288"/>
          <p14:tracePt t="41064" x="6054725" y="1411288"/>
          <p14:tracePt t="41074" x="6062663" y="1411288"/>
          <p14:tracePt t="41084" x="6081713" y="1411288"/>
          <p14:tracePt t="41094" x="6116638" y="1411288"/>
          <p14:tracePt t="41108" x="6143625" y="1411288"/>
          <p14:tracePt t="41125" x="6205538" y="1411288"/>
          <p14:tracePt t="41142" x="6259513" y="1411288"/>
          <p14:tracePt t="41159" x="6357938" y="1411288"/>
          <p14:tracePt t="41175" x="6581775" y="1411288"/>
          <p14:tracePt t="41192" x="6705600" y="1411288"/>
          <p14:tracePt t="41209" x="7010400" y="1411288"/>
          <p14:tracePt t="41225" x="7180263" y="1411288"/>
          <p14:tracePt t="41243" x="7277100" y="1411288"/>
          <p14:tracePt t="41259" x="7385050" y="1401763"/>
          <p14:tracePt t="41275" x="7572375" y="1401763"/>
          <p14:tracePt t="41292" x="7626350" y="1401763"/>
          <p14:tracePt t="41309" x="7769225" y="1401763"/>
          <p14:tracePt t="41326" x="7875588" y="1393825"/>
          <p14:tracePt t="41342" x="8010525" y="1384300"/>
          <p14:tracePt t="41359" x="8054975" y="1384300"/>
          <p14:tracePt t="41376" x="8153400" y="1374775"/>
          <p14:tracePt t="41392" x="8251825" y="1366838"/>
          <p14:tracePt t="41409" x="8286750" y="1366838"/>
          <p14:tracePt t="41426" x="8340725" y="1366838"/>
          <p14:tracePt t="41442" x="8439150" y="1357313"/>
          <p14:tracePt t="41459" x="8456613" y="1357313"/>
          <p14:tracePt t="41476" x="8466138" y="1357313"/>
          <p14:tracePt t="41493" x="8474075" y="1357313"/>
          <p14:tracePt t="41651" x="8466138" y="1357313"/>
          <p14:tracePt t="41661" x="8456613" y="1357313"/>
          <p14:tracePt t="41671" x="8447088" y="1357313"/>
          <p14:tracePt t="41681" x="8429625" y="1357313"/>
          <p14:tracePt t="41693" x="8420100" y="1357313"/>
          <p14:tracePt t="41710" x="8412163" y="1357313"/>
          <p14:tracePt t="41726" x="8385175" y="1357313"/>
          <p14:tracePt t="41743" x="8340725" y="1357313"/>
          <p14:tracePt t="41760" x="8313738" y="1357313"/>
          <p14:tracePt t="41776" x="8304213" y="1357313"/>
          <p14:tracePt t="41793" x="8269288" y="1384300"/>
          <p14:tracePt t="41810" x="8224838" y="1384300"/>
          <p14:tracePt t="41827" x="8205788" y="1401763"/>
          <p14:tracePt t="41843" x="8108950" y="1455738"/>
          <p14:tracePt t="41860" x="7875588" y="1643063"/>
          <p14:tracePt t="41877" x="7769225" y="1741488"/>
          <p14:tracePt t="41893" x="7589838" y="1857375"/>
          <p14:tracePt t="41910" x="7466013" y="1884363"/>
          <p14:tracePt t="41927" x="7412038" y="1893888"/>
          <p14:tracePt t="41943" x="7348538" y="1911350"/>
          <p14:tracePt t="41960" x="7286625" y="2000250"/>
          <p14:tracePt t="41977" x="7277100" y="2009775"/>
          <p14:tracePt t="41994" x="7259638" y="2036763"/>
          <p14:tracePt t="42615" x="7251700" y="2036763"/>
          <p14:tracePt t="42625" x="7232650" y="2036763"/>
          <p14:tracePt t="42645" x="7205663" y="2036763"/>
          <p14:tracePt t="42655" x="7188200" y="2036763"/>
          <p14:tracePt t="42665" x="7161213" y="2036763"/>
          <p14:tracePt t="42678" x="7108825" y="2036763"/>
          <p14:tracePt t="42695" x="7045325" y="2036763"/>
          <p14:tracePt t="42712" x="6991350" y="2036763"/>
          <p14:tracePt t="42728" x="6919913" y="2036763"/>
          <p14:tracePt t="42745" x="6786563" y="2081213"/>
          <p14:tracePt t="42762" x="6661150" y="2170113"/>
          <p14:tracePt t="42779" x="6456363" y="2330450"/>
          <p14:tracePt t="42795" x="6303963" y="2465388"/>
          <p14:tracePt t="42812" x="6251575" y="2509838"/>
          <p14:tracePt t="42829" x="6197600" y="2562225"/>
          <p14:tracePt t="42845" x="6170613" y="2571750"/>
          <p14:tracePt t="42862" x="6161088" y="2571750"/>
          <p14:tracePt t="42879" x="6143625" y="2581275"/>
          <p14:tracePt t="42895" x="6108700" y="2598738"/>
          <p14:tracePt t="42912" x="6081713" y="2616200"/>
          <p14:tracePt t="42929" x="6000750" y="2759075"/>
          <p14:tracePt t="42946" x="5938838" y="2990850"/>
          <p14:tracePt t="42962" x="5902325" y="3062288"/>
          <p14:tracePt t="42979" x="5857875" y="3133725"/>
          <p14:tracePt t="42996" x="5822950" y="3179763"/>
          <p14:tracePt t="43012" x="5803900" y="3259138"/>
          <p14:tracePt t="43029" x="5724525" y="3490913"/>
          <p14:tracePt t="43046" x="5680075" y="3670300"/>
          <p14:tracePt t="43062" x="5616575" y="3732213"/>
          <p14:tracePt t="43079" x="5599113" y="3751263"/>
          <p14:tracePt t="43096" x="5581650" y="3759200"/>
          <p14:tracePt t="43113" x="5572125" y="3776663"/>
          <p14:tracePt t="43129" x="5562600" y="3776663"/>
          <p14:tracePt t="43146" x="5537200" y="3813175"/>
          <p14:tracePt t="43163" x="5518150" y="3840163"/>
          <p14:tracePt t="43179" x="5500688" y="3875088"/>
          <p14:tracePt t="43196" x="5483225" y="3990975"/>
          <p14:tracePt t="43213" x="5483225" y="4000500"/>
          <p14:tracePt t="43689" x="5473700" y="4000500"/>
          <p14:tracePt t="43718" x="5500688" y="3990975"/>
          <p14:tracePt t="43728" x="5537200" y="3867150"/>
          <p14:tracePt t="43738" x="5608638" y="3660775"/>
          <p14:tracePt t="43748" x="5732463" y="3473450"/>
          <p14:tracePt t="43764" x="5848350" y="3402013"/>
          <p14:tracePt t="43781" x="5983288" y="3330575"/>
          <p14:tracePt t="43798" x="6126163" y="3044825"/>
          <p14:tracePt t="43814" x="6161088" y="2938463"/>
          <p14:tracePt t="43831" x="6215063" y="2847975"/>
          <p14:tracePt t="43847" x="6215063" y="2840038"/>
          <p14:tracePt t="44116" x="6205538" y="2840038"/>
          <p14:tracePt t="44126" x="6197600" y="2840038"/>
          <p14:tracePt t="44136" x="6188075" y="2840038"/>
          <p14:tracePt t="44148" x="6180138" y="2840038"/>
          <p14:tracePt t="44165" x="6170613" y="2840038"/>
          <p14:tracePt t="44181" x="6161088" y="2840038"/>
          <p14:tracePt t="44198" x="6143625" y="2840038"/>
          <p14:tracePt t="44215" x="6134100" y="2840038"/>
          <p14:tracePt t="44355" x="6134100" y="2847975"/>
          <p14:tracePt t="44454" x="6134100" y="2857500"/>
          <p14:tracePt t="44484" x="6126163" y="2867025"/>
          <p14:tracePt t="44494" x="6126163" y="2874963"/>
          <p14:tracePt t="44504" x="6126163" y="2884488"/>
          <p14:tracePt t="44534" x="6116638" y="2884488"/>
          <p14:tracePt t="44544" x="6116638" y="2894013"/>
          <p14:tracePt t="44554" x="6108700" y="2894013"/>
          <p14:tracePt t="44565" x="6108700" y="2901950"/>
          <p14:tracePt t="44582" x="6108700" y="2911475"/>
          <p14:tracePt t="44599" x="6089650" y="2928938"/>
          <p14:tracePt t="44616" x="6081713" y="2938463"/>
          <p14:tracePt t="44649" x="6072188" y="2938463"/>
          <p14:tracePt t="44666" x="6062663" y="2946400"/>
          <p14:tracePt t="44683" x="6062663" y="2955925"/>
          <p14:tracePt t="46065" x="6072188" y="2955925"/>
          <p14:tracePt t="46095" x="6081713" y="2955925"/>
          <p14:tracePt t="46135" x="6089650" y="2955925"/>
          <p14:tracePt t="46164" x="6099175" y="2955925"/>
          <p14:tracePt t="46204" x="6108700" y="2955925"/>
          <p14:tracePt t="46214" x="6126163" y="2955925"/>
          <p14:tracePt t="46234" x="6143625" y="2955925"/>
          <p14:tracePt t="46244" x="6153150" y="2955925"/>
          <p14:tracePt t="46254" x="6161088" y="2955925"/>
          <p14:tracePt t="46269" x="6188075" y="2955925"/>
          <p14:tracePt t="46286" x="6242050" y="2955925"/>
          <p14:tracePt t="46302" x="6276975" y="2965450"/>
          <p14:tracePt t="46319" x="6438900" y="2982913"/>
          <p14:tracePt t="46336" x="6626225" y="2990850"/>
          <p14:tracePt t="46353" x="6759575" y="3017838"/>
          <p14:tracePt t="46369" x="7242175" y="3108325"/>
          <p14:tracePt t="46386" x="7813675" y="3081338"/>
          <p14:tracePt t="46403" x="8027988" y="3081338"/>
          <p14:tracePt t="46419" x="8108950" y="3036888"/>
          <p14:tracePt t="46436" x="8358188" y="3017838"/>
          <p14:tracePt t="46453" x="8412163" y="3017838"/>
          <p14:tracePt t="46486" x="8420100" y="3027363"/>
          <p14:tracePt t="47009" x="8412163" y="3027363"/>
          <p14:tracePt t="47019" x="8375650" y="3027363"/>
          <p14:tracePt t="47029" x="8340725" y="3027363"/>
          <p14:tracePt t="47039" x="8286750" y="3017838"/>
          <p14:tracePt t="47054" x="8242300" y="3009900"/>
          <p14:tracePt t="47071" x="8081963" y="2990850"/>
          <p14:tracePt t="47087" x="8010525" y="2982913"/>
          <p14:tracePt t="47104" x="7786688" y="2965450"/>
          <p14:tracePt t="47121" x="7572375" y="2990850"/>
          <p14:tracePt t="47137" x="7446963" y="3009900"/>
          <p14:tracePt t="47154" x="7232650" y="3009900"/>
          <p14:tracePt t="47171" x="7010400" y="3036888"/>
          <p14:tracePt t="47188" x="6911975" y="3036888"/>
          <p14:tracePt t="47204" x="6769100" y="3071813"/>
          <p14:tracePt t="47221" x="6626225" y="3116263"/>
          <p14:tracePt t="47238" x="6589713" y="3116263"/>
          <p14:tracePt t="47254" x="6491288" y="3116263"/>
          <p14:tracePt t="47271" x="6411913" y="3133725"/>
          <p14:tracePt t="47288" x="6330950" y="3133725"/>
          <p14:tracePt t="47304" x="6286500" y="3133725"/>
          <p14:tracePt t="47321" x="6188075" y="3152775"/>
          <p14:tracePt t="47338" x="6062663" y="3152775"/>
          <p14:tracePt t="47355" x="6010275" y="3152775"/>
          <p14:tracePt t="47371" x="5946775" y="3152775"/>
          <p14:tracePt t="47388" x="5894388" y="3152775"/>
          <p14:tracePt t="47405" x="5857875" y="3152775"/>
          <p14:tracePt t="47421" x="5840413" y="3152775"/>
          <p14:tracePt t="47438" x="5813425" y="3152775"/>
          <p14:tracePt t="47455" x="5795963" y="3152775"/>
          <p14:tracePt t="47471" x="5759450" y="3143250"/>
          <p14:tracePt t="47488" x="5715000" y="3133725"/>
          <p14:tracePt t="47505" x="5697538" y="3116263"/>
          <p14:tracePt t="47521" x="5680075" y="3108325"/>
          <p14:tracePt t="47538" x="5661025" y="3098800"/>
          <p14:tracePt t="47572" x="5661025" y="3081338"/>
          <p14:tracePt t="47588" x="5661025" y="3071813"/>
          <p14:tracePt t="47666" x="5661025" y="3062288"/>
          <p14:tracePt t="47695" x="5661025" y="3054350"/>
          <p14:tracePt t="47745" x="5670550" y="3054350"/>
          <p14:tracePt t="47755" x="5680075" y="3054350"/>
          <p14:tracePt t="47775" x="5688013" y="3054350"/>
          <p14:tracePt t="47785" x="5697538" y="3054350"/>
          <p14:tracePt t="47805" x="5705475" y="3054350"/>
          <p14:tracePt t="47815" x="5715000" y="3054350"/>
          <p14:tracePt t="47825" x="5724525" y="3054350"/>
          <p14:tracePt t="47845" x="5741988" y="3054350"/>
          <p14:tracePt t="47855" x="5759450" y="3054350"/>
          <p14:tracePt t="47872" x="5759450" y="3044825"/>
          <p14:tracePt t="47889" x="5786438" y="3044825"/>
          <p14:tracePt t="47906" x="5795963" y="3044825"/>
          <p14:tracePt t="47922" x="5803900" y="3044825"/>
          <p14:tracePt t="47939" x="5822950" y="3044825"/>
          <p14:tracePt t="47956" x="5840413" y="3044825"/>
          <p14:tracePt t="47972" x="5848350" y="3044825"/>
          <p14:tracePt t="47989" x="5875338" y="3044825"/>
          <p14:tracePt t="48006" x="5902325" y="3044825"/>
          <p14:tracePt t="48039" x="5919788" y="3054350"/>
          <p14:tracePt t="48056" x="5938838" y="3054350"/>
          <p14:tracePt t="48073" x="5956300" y="3054350"/>
          <p14:tracePt t="48089" x="5973763" y="3054350"/>
          <p14:tracePt t="48106" x="6000750" y="3062288"/>
          <p14:tracePt t="48123" x="6027738" y="3062288"/>
          <p14:tracePt t="48139" x="6054725" y="3062288"/>
          <p14:tracePt t="48156" x="6072188" y="3062288"/>
          <p14:tracePt t="48173" x="6081713" y="3062288"/>
          <p14:tracePt t="48302" x="6081713" y="3071813"/>
          <p14:tracePt t="48411" x="6072188" y="3071813"/>
          <p14:tracePt t="48441" x="6072188" y="3081338"/>
          <p14:tracePt t="48491" x="6062663" y="3081338"/>
          <p14:tracePt t="48501" x="6045200" y="3081338"/>
          <p14:tracePt t="48521" x="6037263" y="3081338"/>
          <p14:tracePt t="48531" x="6018213" y="3081338"/>
          <p14:tracePt t="48551" x="6010275" y="3081338"/>
          <p14:tracePt t="48560" x="5991225" y="3081338"/>
          <p14:tracePt t="48574" x="5973763" y="3081338"/>
          <p14:tracePt t="48590" x="5919788" y="3081338"/>
          <p14:tracePt t="48607" x="5902325" y="3081338"/>
          <p14:tracePt t="48624" x="5857875" y="3081338"/>
          <p14:tracePt t="48640" x="5830888" y="3081338"/>
          <p14:tracePt t="48657" x="5822950" y="3081338"/>
          <p14:tracePt t="48674" x="5795963" y="3081338"/>
          <p14:tracePt t="48690" x="5776913" y="3081338"/>
          <p14:tracePt t="48719" x="5768975" y="3081338"/>
          <p14:tracePt t="48799" x="5768975" y="3089275"/>
          <p14:tracePt t="49684" x="5768975" y="3081338"/>
          <p14:tracePt t="49714" x="5776913" y="3081338"/>
          <p14:tracePt t="49754" x="5776913" y="3071813"/>
          <p14:tracePt t="49773" x="5786438" y="3071813"/>
          <p14:tracePt t="49803" x="5795963" y="3062288"/>
          <p14:tracePt t="49823" x="5813425" y="3062288"/>
          <p14:tracePt t="49833" x="5822950" y="3062288"/>
          <p14:tracePt t="49843" x="5830888" y="3062288"/>
          <p14:tracePt t="49853" x="5840413" y="3062288"/>
          <p14:tracePt t="49863" x="5857875" y="3054350"/>
          <p14:tracePt t="49876" x="5867400" y="3054350"/>
          <p14:tracePt t="49893" x="5884863" y="3054350"/>
          <p14:tracePt t="49910" x="5902325" y="3054350"/>
          <p14:tracePt t="49926" x="5938838" y="3054350"/>
          <p14:tracePt t="49943" x="5973763" y="3054350"/>
          <p14:tracePt t="49960" x="6010275" y="3062288"/>
          <p14:tracePt t="49976" x="6054725" y="3062288"/>
          <p14:tracePt t="49993" x="6081713" y="3062288"/>
          <p14:tracePt t="50010" x="6099175" y="3071813"/>
          <p14:tracePt t="50027" x="6134100" y="3081338"/>
          <p14:tracePt t="50043" x="6143625" y="3089275"/>
          <p14:tracePt t="50060" x="6153150" y="3089275"/>
          <p14:tracePt t="50077" x="6161088" y="3089275"/>
          <p14:tracePt t="50260" x="6161088" y="3098800"/>
          <p14:tracePt t="50330" x="6161088" y="3116263"/>
          <p14:tracePt t="50340" x="6161088" y="3125788"/>
          <p14:tracePt t="50350" x="6161088" y="3133725"/>
          <p14:tracePt t="50361" x="6161088" y="3143250"/>
          <p14:tracePt t="50377" x="6161088" y="3152775"/>
          <p14:tracePt t="50394" x="6170613" y="3152775"/>
          <p14:tracePt t="50411" x="6180138" y="3170238"/>
          <p14:tracePt t="50427" x="6180138" y="3179763"/>
          <p14:tracePt t="50461" x="6188075" y="3179763"/>
          <p14:tracePt t="50477" x="6197600" y="3179763"/>
          <p14:tracePt t="50494" x="6205538" y="3179763"/>
          <p14:tracePt t="50529" x="6215063" y="3187700"/>
          <p14:tracePt t="50559" x="6224588" y="3187700"/>
          <p14:tracePt t="50579" x="6232525" y="3187700"/>
          <p14:tracePt t="50628" x="6242050" y="3187700"/>
          <p14:tracePt t="50648" x="6251575" y="3187700"/>
          <p14:tracePt t="50658" x="6259513" y="3187700"/>
          <p14:tracePt t="61601" x="6251575" y="3187700"/>
          <p14:tracePt t="61612" x="6232525" y="3187700"/>
          <p14:tracePt t="61621" x="6197600" y="3187700"/>
          <p14:tracePt t="61633" x="6170613" y="3187700"/>
          <p14:tracePt t="61650" x="6134100" y="3187700"/>
          <p14:tracePt t="61667" x="6045200" y="3197225"/>
          <p14:tracePt t="61683" x="5983288" y="3214688"/>
          <p14:tracePt t="61701" x="5875338" y="3286125"/>
          <p14:tracePt t="61717" x="5822950" y="3322638"/>
          <p14:tracePt t="61734" x="5751513" y="3367088"/>
          <p14:tracePt t="61750" x="5697538" y="3419475"/>
          <p14:tracePt t="61767" x="5616575" y="3527425"/>
          <p14:tracePt t="61784" x="5572125" y="3562350"/>
          <p14:tracePt t="61800" x="5545138" y="3598863"/>
          <p14:tracePt t="61817" x="5518150" y="3616325"/>
          <p14:tracePt t="61834" x="5483225" y="3625850"/>
          <p14:tracePt t="61850" x="5465763" y="3643313"/>
          <p14:tracePt t="61867" x="5465763" y="3652838"/>
          <p14:tracePt t="61884" x="5446713" y="3670300"/>
          <p14:tracePt t="61901" x="5419725" y="3776663"/>
          <p14:tracePt t="61917" x="5375275" y="3938588"/>
          <p14:tracePt t="61934" x="5295900" y="4143375"/>
          <p14:tracePt t="61951" x="5268913" y="4179888"/>
          <p14:tracePt t="61967" x="5259388" y="4205288"/>
          <p14:tracePt t="61984" x="5259388" y="4313238"/>
          <p14:tracePt t="62001" x="5214938" y="4473575"/>
          <p14:tracePt t="62017" x="5214938" y="4537075"/>
          <p14:tracePt t="62034" x="5205413" y="4608513"/>
          <p14:tracePt t="62051" x="5197475" y="4625975"/>
          <p14:tracePt t="62068" x="5197475" y="4633913"/>
          <p14:tracePt t="62084" x="5187950" y="4643438"/>
          <p14:tracePt t="62101" x="5170488" y="4652963"/>
          <p14:tracePt t="62118" x="5170488" y="4660900"/>
          <p14:tracePt t="62134" x="5153025" y="4679950"/>
          <p14:tracePt t="62151" x="5126038" y="4751388"/>
          <p14:tracePt t="62168" x="5126038" y="4776788"/>
          <p14:tracePt t="62184" x="5108575" y="4875213"/>
          <p14:tracePt t="62201" x="5099050" y="4946650"/>
          <p14:tracePt t="62218" x="5089525" y="4965700"/>
          <p14:tracePt t="62235" x="5089525" y="4973638"/>
          <p14:tracePt t="62347" x="5089525" y="4983163"/>
          <p14:tracePt t="62357" x="5099050" y="4983163"/>
          <p14:tracePt t="62367" x="5099050" y="4991100"/>
          <p14:tracePt t="62377" x="5116513" y="4991100"/>
          <p14:tracePt t="62387" x="5126038" y="4991100"/>
          <p14:tracePt t="62407" x="5133975" y="5000625"/>
          <p14:tracePt t="62418" x="5153025" y="5027613"/>
          <p14:tracePt t="62435" x="5153025" y="5037138"/>
          <p14:tracePt t="62452" x="5170488" y="5054600"/>
          <p14:tracePt t="62468" x="5180013" y="5062538"/>
          <p14:tracePt t="62485" x="5187950" y="5062538"/>
          <p14:tracePt t="62502" x="5197475" y="5072063"/>
          <p14:tracePt t="62518" x="5214938" y="5072063"/>
          <p14:tracePt t="62535" x="5232400" y="5072063"/>
          <p14:tracePt t="62566" x="5241925" y="5072063"/>
          <p14:tracePt t="62576" x="5259388" y="5072063"/>
          <p14:tracePt t="62596" x="5268913" y="5072063"/>
          <p14:tracePt t="62606" x="5276850" y="5072063"/>
          <p14:tracePt t="62619" x="5286375" y="5081588"/>
          <p14:tracePt t="62645" x="5295900" y="5081588"/>
          <p14:tracePt t="62695" x="5303838" y="5081588"/>
          <p14:tracePt t="62715" x="5313363" y="5081588"/>
          <p14:tracePt t="62745" x="5322888" y="5081588"/>
          <p14:tracePt t="62755" x="5330825" y="5081588"/>
          <p14:tracePt t="62765" x="5330825" y="5072063"/>
          <p14:tracePt t="62775" x="5348288" y="5072063"/>
          <p14:tracePt t="62786" x="5357813" y="5062538"/>
          <p14:tracePt t="62802" x="5367338" y="5054600"/>
          <p14:tracePt t="62819" x="5411788" y="5054600"/>
          <p14:tracePt t="62836" x="5491163" y="5018088"/>
          <p14:tracePt t="62852" x="5554663" y="5010150"/>
          <p14:tracePt t="62869" x="5688013" y="5045075"/>
          <p14:tracePt t="62886" x="5830888" y="5045075"/>
          <p14:tracePt t="62903" x="5894388" y="5045075"/>
          <p14:tracePt t="62919" x="5973763" y="5126038"/>
          <p14:tracePt t="62936" x="6018213" y="5170488"/>
          <p14:tracePt t="62953" x="6037263" y="5268913"/>
          <p14:tracePt t="62969" x="6037263" y="5357813"/>
          <p14:tracePt t="62986" x="6045200" y="5375275"/>
          <p14:tracePt t="67763" x="6037263" y="5375275"/>
          <p14:tracePt t="67773" x="6010275" y="5375275"/>
          <p14:tracePt t="67784" x="6000750" y="5367338"/>
          <p14:tracePt t="67796" x="5965825" y="5357813"/>
          <p14:tracePt t="67813" x="5813425" y="5286375"/>
          <p14:tracePt t="67829" x="5732463" y="5251450"/>
          <p14:tracePt t="67846" x="5491163" y="5133975"/>
          <p14:tracePt t="67863" x="5367338" y="5081588"/>
          <p14:tracePt t="67879" x="5089525" y="5037138"/>
          <p14:tracePt t="67896" x="4813300" y="5018088"/>
          <p14:tracePt t="67913" x="4643438" y="5037138"/>
          <p14:tracePt t="67929" x="4589463" y="5045075"/>
          <p14:tracePt t="67946" x="4473575" y="5081588"/>
          <p14:tracePt t="67963" x="4384675" y="5126038"/>
          <p14:tracePt t="67979" x="4367213" y="5153025"/>
          <p14:tracePt t="67996" x="4348163" y="5170488"/>
          <p14:tracePt t="68013" x="4348163" y="5187950"/>
          <p14:tracePt t="68030" x="4348163" y="5205413"/>
          <p14:tracePt t="68046" x="4348163" y="5251450"/>
          <p14:tracePt t="68063" x="4348163" y="5286375"/>
          <p14:tracePt t="68080" x="4357688" y="5295900"/>
          <p14:tracePt t="68096" x="4411663" y="5322888"/>
          <p14:tracePt t="68113" x="4500563" y="5438775"/>
          <p14:tracePt t="68130" x="4608513" y="5653088"/>
          <p14:tracePt t="68147" x="4848225" y="5894388"/>
          <p14:tracePt t="68163" x="5108575" y="5946775"/>
          <p14:tracePt t="68180" x="5187950" y="5956300"/>
          <p14:tracePt t="68197" x="5394325" y="5983288"/>
          <p14:tracePt t="68213" x="5545138" y="5983288"/>
          <p14:tracePt t="68230" x="5680075" y="5983288"/>
          <p14:tracePt t="68247" x="5822950" y="5983288"/>
          <p14:tracePt t="68263" x="6000750" y="5983288"/>
          <p14:tracePt t="68280" x="6153150" y="5983288"/>
          <p14:tracePt t="68297" x="6276975" y="5983288"/>
          <p14:tracePt t="68313" x="6348413" y="5983288"/>
          <p14:tracePt t="68330" x="6402388" y="5983288"/>
          <p14:tracePt t="68347" x="6429375" y="5973763"/>
          <p14:tracePt t="68364" x="6483350" y="5973763"/>
          <p14:tracePt t="68380" x="6518275" y="5965825"/>
          <p14:tracePt t="68397" x="6537325" y="5965825"/>
          <p14:tracePt t="68414" x="6634163" y="5965825"/>
          <p14:tracePt t="68430" x="6680200" y="5965825"/>
          <p14:tracePt t="68447" x="6705600" y="5956300"/>
          <p14:tracePt t="68464" x="6751638" y="5946775"/>
          <p14:tracePt t="68481" x="6813550" y="5938838"/>
          <p14:tracePt t="68497" x="6831013" y="5938838"/>
          <p14:tracePt t="68499" x="6875463" y="5884863"/>
          <p14:tracePt t="68514" x="6894513" y="5867400"/>
          <p14:tracePt t="68531" x="6919913" y="5857875"/>
          <p14:tracePt t="68547" x="6946900" y="5848350"/>
          <p14:tracePt t="68564" x="6965950" y="5822950"/>
          <p14:tracePt t="68581" x="6983413" y="5795963"/>
          <p14:tracePt t="68597" x="6991350" y="5786438"/>
          <p14:tracePt t="68614" x="7037388" y="5751513"/>
          <p14:tracePt t="68631" x="7054850" y="5732463"/>
          <p14:tracePt t="68648" x="7062788" y="5724525"/>
          <p14:tracePt t="68664" x="7081838" y="5688013"/>
          <p14:tracePt t="68681" x="7089775" y="5661025"/>
          <p14:tracePt t="68698" x="7108825" y="56435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IF Estimation – Simulated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13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80943" y="6519346"/>
            <a:ext cx="419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3 Estimation </a:t>
            </a: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of cross-over frequencies 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73630" y="2923379"/>
            <a:ext cx="344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1 Distant </a:t>
            </a: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frequency estimation</a:t>
            </a:r>
            <a:endParaRPr lang="en-GB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29876" y="2923379"/>
            <a:ext cx="4154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2 Closely </a:t>
            </a: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spaced frequency estimation</a:t>
            </a:r>
            <a:endParaRPr lang="en-GB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546" t="6815" r="8016"/>
          <a:stretch/>
        </p:blipFill>
        <p:spPr>
          <a:xfrm>
            <a:off x="219438" y="3303675"/>
            <a:ext cx="6509326" cy="324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28764" y="3979913"/>
            <a:ext cx="1319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SNR = 40 dB</a:t>
            </a:r>
          </a:p>
          <a:p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Fs = 200 Hz</a:t>
            </a:r>
            <a:endParaRPr lang="en-GB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68439" y="4694492"/>
            <a:ext cx="23737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Key observation</a:t>
            </a:r>
            <a:r>
              <a:rPr lang="en-GB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: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Frequency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estimates don’t cross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214" t="3262" r="7035" b="146"/>
          <a:stretch/>
        </p:blipFill>
        <p:spPr>
          <a:xfrm>
            <a:off x="219438" y="884006"/>
            <a:ext cx="4492049" cy="208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360" t="3307" r="6772" b="581"/>
          <a:stretch/>
        </p:blipFill>
        <p:spPr>
          <a:xfrm>
            <a:off x="4869775" y="880203"/>
            <a:ext cx="4274225" cy="208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79"/>
    </mc:Choice>
    <mc:Fallback>
      <p:transition spd="slow" advTm="14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28" x="7099300" y="5643563"/>
          <p14:tracePt t="5138" x="7081838" y="5643563"/>
          <p14:tracePt t="5148" x="7045325" y="5643563"/>
          <p14:tracePt t="5158" x="7027863" y="5643563"/>
          <p14:tracePt t="5173" x="7018338" y="5643563"/>
          <p14:tracePt t="5190" x="6938963" y="5608638"/>
          <p14:tracePt t="5207" x="6911975" y="5589588"/>
          <p14:tracePt t="5223" x="6769100" y="5491163"/>
          <p14:tracePt t="5245" x="6599238" y="5330825"/>
          <p14:tracePt t="5267" x="6375400" y="5197475"/>
          <p14:tracePt t="5288" x="6037263" y="4991100"/>
          <p14:tracePt t="5310" x="5848350" y="4803775"/>
          <p14:tracePt t="5331" x="5724525" y="4598988"/>
          <p14:tracePt t="5352" x="5634038" y="4473575"/>
          <p14:tracePt t="5373" x="5554663" y="4411663"/>
          <p14:tracePt t="5394" x="5483225" y="4330700"/>
          <p14:tracePt t="5415" x="5456238" y="4187825"/>
          <p14:tracePt t="5436" x="5419725" y="4010025"/>
          <p14:tracePt t="5457" x="5375275" y="3803650"/>
          <p14:tracePt t="5478" x="5322888" y="3759200"/>
          <p14:tracePt t="5499" x="5259388" y="3536950"/>
          <p14:tracePt t="5520" x="5170488" y="3259138"/>
          <p14:tracePt t="5541" x="5133975" y="3116263"/>
          <p14:tracePt t="5573" x="5116513" y="3089275"/>
          <p14:tracePt t="5607" x="5116513" y="3071813"/>
          <p14:tracePt t="5943" x="5089525" y="3071813"/>
          <p14:tracePt t="5956" x="5081588" y="3071813"/>
          <p14:tracePt t="5970" x="5062538" y="3054350"/>
          <p14:tracePt t="5983" x="4991100" y="2955925"/>
          <p14:tracePt t="5996" x="4919663" y="2840038"/>
          <p14:tracePt t="6010" x="4830763" y="2724150"/>
          <p14:tracePt t="6037" x="4572000" y="2544763"/>
          <p14:tracePt t="6063" x="4357688" y="2330450"/>
          <p14:tracePt t="6091" x="4268788" y="2179638"/>
          <p14:tracePt t="6106" x="4179888" y="2062163"/>
          <p14:tracePt t="6121" x="4143375" y="2009775"/>
          <p14:tracePt t="6136" x="4010025" y="1911350"/>
          <p14:tracePt t="6151" x="3956050" y="1884363"/>
          <p14:tracePt t="6167" x="3884613" y="1803400"/>
          <p14:tracePt t="6182" x="3803650" y="1714500"/>
          <p14:tracePt t="6197" x="3786188" y="1687513"/>
          <p14:tracePt t="6212" x="3751263" y="1625600"/>
          <p14:tracePt t="6227" x="3741738" y="1598613"/>
          <p14:tracePt t="6242" x="3724275" y="1562100"/>
          <p14:tracePt t="6259" x="3705225" y="1554163"/>
          <p14:tracePt t="6276" x="3697288" y="1536700"/>
          <p14:tracePt t="6729" x="3697288" y="1544638"/>
          <p14:tracePt t="6759" x="3705225" y="1554163"/>
          <p14:tracePt t="6779" x="3714750" y="1554163"/>
          <p14:tracePt t="6793" x="3714750" y="1562100"/>
          <p14:tracePt t="6810" x="3724275" y="1571625"/>
          <p14:tracePt t="6827" x="3724275" y="1581150"/>
          <p14:tracePt t="6843" x="3732213" y="1581150"/>
          <p14:tracePt t="6860" x="3741738" y="1598613"/>
          <p14:tracePt t="6877" x="3751263" y="1598613"/>
          <p14:tracePt t="6894" x="3768725" y="1616075"/>
          <p14:tracePt t="6910" x="3795713" y="1633538"/>
          <p14:tracePt t="6927" x="3840163" y="1633538"/>
          <p14:tracePt t="6944" x="3875088" y="1633538"/>
          <p14:tracePt t="6960" x="3946525" y="1633538"/>
          <p14:tracePt t="6977" x="4017963" y="1643063"/>
          <p14:tracePt t="6994" x="4054475" y="1643063"/>
          <p14:tracePt t="7010" x="4241800" y="1660525"/>
          <p14:tracePt t="7027" x="4465638" y="1670050"/>
          <p14:tracePt t="7044" x="4589463" y="1670050"/>
          <p14:tracePt t="7060" x="4929188" y="1768475"/>
          <p14:tracePt t="7088" x="5276850" y="1893888"/>
          <p14:tracePt t="7114" x="5473700" y="1928813"/>
          <p14:tracePt t="7127" x="5653088" y="1928813"/>
          <p14:tracePt t="7144" x="5680075" y="1928813"/>
          <p14:tracePt t="7161" x="5741988" y="1965325"/>
          <p14:tracePt t="7177" x="5768975" y="1965325"/>
          <p14:tracePt t="7194" x="5768975" y="1982788"/>
          <p14:tracePt t="7211" x="5795963" y="1982788"/>
          <p14:tracePt t="7228" x="5795963" y="1990725"/>
          <p14:tracePt t="7713" x="5786438" y="1990725"/>
          <p14:tracePt t="7922" x="5813425" y="1990725"/>
          <p14:tracePt t="7934" x="5822950" y="1990725"/>
          <p14:tracePt t="7947" x="5830888" y="1990725"/>
          <p14:tracePt t="7962" x="5884863" y="1990725"/>
          <p14:tracePt t="7979" x="5919788" y="1990725"/>
          <p14:tracePt t="7996" x="5965825" y="1982788"/>
          <p14:tracePt t="8012" x="6027738" y="1938338"/>
          <p14:tracePt t="8029" x="6062663" y="1928813"/>
          <p14:tracePt t="8046" x="6134100" y="1928813"/>
          <p14:tracePt t="8062" x="6242050" y="1938338"/>
          <p14:tracePt t="8079" x="6303963" y="1965325"/>
          <p14:tracePt t="8081" x="6330950" y="1965325"/>
          <p14:tracePt t="8096" x="6348413" y="1965325"/>
          <p14:tracePt t="8113" x="6402388" y="1965325"/>
          <p14:tracePt t="8129" x="6419850" y="1965325"/>
          <p14:tracePt t="8146" x="6438900" y="1965325"/>
          <p14:tracePt t="8163" x="6446838" y="1965325"/>
          <p14:tracePt t="8349" x="6438900" y="1965325"/>
          <p14:tracePt t="8362" x="6438900" y="1973263"/>
          <p14:tracePt t="8375" x="6429375" y="1973263"/>
          <p14:tracePt t="8409" x="6419850" y="1973263"/>
          <p14:tracePt t="8421" x="6402388" y="1973263"/>
          <p14:tracePt t="8434" x="6394450" y="1973263"/>
          <p14:tracePt t="8447" x="6384925" y="1982788"/>
          <p14:tracePt t="8463" x="6367463" y="1982788"/>
          <p14:tracePt t="8480" x="6340475" y="1990725"/>
          <p14:tracePt t="8497" x="6323013" y="2000250"/>
          <p14:tracePt t="8513" x="6276975" y="2054225"/>
          <p14:tracePt t="8530" x="6188075" y="2241550"/>
          <p14:tracePt t="8547" x="6143625" y="2322513"/>
          <p14:tracePt t="8564" x="6000750" y="2465388"/>
          <p14:tracePt t="8580" x="5919788" y="2500313"/>
          <p14:tracePt t="8597" x="5840413" y="2589213"/>
          <p14:tracePt t="8614" x="5724525" y="2840038"/>
          <p14:tracePt t="8630" x="5589588" y="3133725"/>
          <p14:tracePt t="8647" x="5554663" y="3160713"/>
          <p14:tracePt t="8678" x="5500688" y="3348038"/>
          <p14:tracePt t="8698" x="5348288" y="4017963"/>
          <p14:tracePt t="8718" x="5340350" y="4044950"/>
          <p14:tracePt t="8737" x="5340350" y="4125913"/>
          <p14:tracePt t="8757" x="5411788" y="4125913"/>
          <p14:tracePt t="9224" x="5402263" y="4125913"/>
          <p14:tracePt t="9244" x="5367338" y="4125913"/>
          <p14:tracePt t="9263" x="5340350" y="4125913"/>
          <p14:tracePt t="9283" x="5268913" y="4143375"/>
          <p14:tracePt t="9303" x="5170488" y="4197350"/>
          <p14:tracePt t="9322" x="5108575" y="4268788"/>
          <p14:tracePt t="9343" x="4822825" y="4643438"/>
          <p14:tracePt t="9363" x="4697413" y="4751388"/>
          <p14:tracePt t="9384" x="4589463" y="4813300"/>
          <p14:tracePt t="9404" x="4456113" y="5099050"/>
          <p14:tracePt t="9424" x="4357688" y="5419725"/>
          <p14:tracePt t="9444" x="4330700" y="5483225"/>
          <p14:tracePt t="9465" x="4286250" y="5518150"/>
          <p14:tracePt t="9485" x="4241800" y="5653088"/>
          <p14:tracePt t="9505" x="4232275" y="5776913"/>
          <p14:tracePt t="9525" x="4214813" y="5857875"/>
          <p14:tracePt t="9544" x="4205288" y="5875338"/>
          <p14:tracePt t="9564" x="4197350" y="5884863"/>
          <p14:tracePt t="9641" x="4187825" y="5884863"/>
          <p14:tracePt t="9671" x="4179888" y="5884863"/>
          <p14:tracePt t="9691" x="4160838" y="5884863"/>
          <p14:tracePt t="9711" x="4143375" y="5884863"/>
          <p14:tracePt t="9733" x="4133850" y="5884863"/>
          <p14:tracePt t="9753" x="4116388" y="5875338"/>
          <p14:tracePt t="9773" x="4108450" y="5857875"/>
          <p14:tracePt t="9792" x="4089400" y="5830888"/>
          <p14:tracePt t="9812" x="4081463" y="5813425"/>
          <p14:tracePt t="9831" x="4054475" y="5786438"/>
          <p14:tracePt t="9850" x="4017963" y="5759450"/>
          <p14:tracePt t="9871" x="4010025" y="5751513"/>
          <p14:tracePt t="9892" x="3990975" y="5741988"/>
          <p14:tracePt t="9912" x="3983038" y="5732463"/>
          <p14:tracePt t="9931" x="3973513" y="5724525"/>
          <p14:tracePt t="9970" x="3973513" y="5715000"/>
          <p14:tracePt t="9990" x="3956050" y="5697538"/>
          <p14:tracePt t="10009" x="3956050" y="5680075"/>
          <p14:tracePt t="10069" x="3956050" y="5661025"/>
          <p14:tracePt t="10099" x="3956050" y="5653088"/>
          <p14:tracePt t="10120" x="3956050" y="5643563"/>
          <p14:tracePt t="10140" x="3956050" y="5634038"/>
          <p14:tracePt t="10160" x="3956050" y="5626100"/>
          <p14:tracePt t="10180" x="3956050" y="5616575"/>
          <p14:tracePt t="10200" x="3973513" y="5608638"/>
          <p14:tracePt t="10220" x="4010025" y="5581650"/>
          <p14:tracePt t="10240" x="4081463" y="5562600"/>
          <p14:tracePt t="10260" x="4152900" y="5545138"/>
          <p14:tracePt t="10280" x="4232275" y="5537200"/>
          <p14:tracePt t="10301" x="4357688" y="5527675"/>
          <p14:tracePt t="10320" x="4500563" y="5527675"/>
          <p14:tracePt t="10339" x="4687888" y="5500688"/>
          <p14:tracePt t="10359" x="4732338" y="5491163"/>
          <p14:tracePt t="10379" x="4786313" y="5491163"/>
          <p14:tracePt t="10467" x="4776788" y="5491163"/>
          <p14:tracePt t="10496" x="4768850" y="5491163"/>
          <p14:tracePt t="10516" x="4759325" y="5491163"/>
          <p14:tracePt t="10536" x="4741863" y="5491163"/>
          <p14:tracePt t="10557" x="4714875" y="5491163"/>
          <p14:tracePt t="10576" x="4670425" y="5491163"/>
          <p14:tracePt t="10596" x="4616450" y="5473700"/>
          <p14:tracePt t="10616" x="4545013" y="5473700"/>
          <p14:tracePt t="10637" x="4491038" y="5473700"/>
          <p14:tracePt t="10657" x="4456113" y="5473700"/>
          <p14:tracePt t="10676" x="4429125" y="5456238"/>
          <p14:tracePt t="10696" x="4402138" y="5456238"/>
          <p14:tracePt t="10715" x="4394200" y="5456238"/>
          <p14:tracePt t="10735" x="4384675" y="5456238"/>
          <p14:tracePt t="10824" x="4375150" y="5456238"/>
          <p14:tracePt t="10843" x="4367213" y="5456238"/>
          <p14:tracePt t="10863" x="4357688" y="5456238"/>
          <p14:tracePt t="10894" x="4348163" y="5456238"/>
          <p14:tracePt t="10914" x="4340225" y="5456238"/>
          <p14:tracePt t="10933" x="4330700" y="5456238"/>
          <p14:tracePt t="10954" x="4322763" y="5456238"/>
          <p14:tracePt t="10973" x="4313238" y="5456238"/>
          <p14:tracePt t="11123" x="4322763" y="5446713"/>
          <p14:tracePt t="11143" x="4330700" y="5438775"/>
          <p14:tracePt t="11163" x="4375150" y="5429250"/>
          <p14:tracePt t="11183" x="4411663" y="5429250"/>
          <p14:tracePt t="11204" x="4438650" y="5429250"/>
          <p14:tracePt t="11224" x="4465638" y="5429250"/>
          <p14:tracePt t="11244" x="4491038" y="54292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Estimation – Statistical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14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98392" y="3187957"/>
            <a:ext cx="8581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1 NMSE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for frequency estimation at different (A) SNR levels and (B) </a:t>
            </a:r>
            <a:r>
              <a:rPr lang="en-GB" dirty="0" err="1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Chirprate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with 1000 Monte-Carlo simulations.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9938" y="6186888"/>
            <a:ext cx="4950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2 NMSE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versus variation of frequency difference with 1000 Monte-Carlo simulation (SNR = 60 dB).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4093" t="6500" r="7870"/>
          <a:stretch/>
        </p:blipFill>
        <p:spPr>
          <a:xfrm>
            <a:off x="241026" y="3883485"/>
            <a:ext cx="4320000" cy="211836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734085" y="3883485"/>
            <a:ext cx="4320000" cy="2955523"/>
            <a:chOff x="4734085" y="3883485"/>
            <a:chExt cx="4320000" cy="2955523"/>
          </a:xfrm>
        </p:grpSpPr>
        <p:sp>
          <p:nvSpPr>
            <p:cNvPr id="27" name="Rectangle 26"/>
            <p:cNvSpPr/>
            <p:nvPr/>
          </p:nvSpPr>
          <p:spPr>
            <a:xfrm>
              <a:off x="5197708" y="6192677"/>
              <a:ext cx="36854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Fig. 3 Abrupt </a:t>
              </a:r>
              <a:r>
                <a:rPr lang="en-IN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change in a frequency component</a:t>
              </a:r>
              <a:endParaRPr lang="en-GB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/>
            <a:srcRect l="5545" t="5242" r="7726"/>
            <a:stretch/>
          </p:blipFill>
          <p:spPr>
            <a:xfrm>
              <a:off x="4734085" y="3883485"/>
              <a:ext cx="4320000" cy="2179245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12749" y="998093"/>
            <a:ext cx="4320000" cy="2150301"/>
            <a:chOff x="-2160000" y="1211079"/>
            <a:chExt cx="4320000" cy="21503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8"/>
            <a:srcRect l="4384" t="6500" r="8887"/>
            <a:stretch/>
          </p:blipFill>
          <p:spPr>
            <a:xfrm>
              <a:off x="-2160000" y="1211079"/>
              <a:ext cx="4320000" cy="2150301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584383" y="1582201"/>
              <a:ext cx="396000" cy="396000"/>
              <a:chOff x="3556183" y="1153365"/>
              <a:chExt cx="396000" cy="39600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604029" y="117965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Calibri" panose="020F0502020204030204" pitchFamily="34" charset="0"/>
                  </a:rPr>
                  <a:t>A</a:t>
                </a:r>
                <a:endParaRPr lang="en-GB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 bwMode="auto">
              <a:xfrm>
                <a:off x="3556183" y="1153365"/>
                <a:ext cx="396000" cy="3960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734085" y="1018388"/>
            <a:ext cx="4320000" cy="2150301"/>
            <a:chOff x="8283575" y="1630615"/>
            <a:chExt cx="4320000" cy="21503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/>
            <a:srcRect l="4529" t="6500" r="8742"/>
            <a:stretch/>
          </p:blipFill>
          <p:spPr>
            <a:xfrm>
              <a:off x="8283575" y="1630615"/>
              <a:ext cx="4320000" cy="2150301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9229371" y="2494815"/>
              <a:ext cx="396000" cy="396000"/>
              <a:chOff x="5786116" y="1811503"/>
              <a:chExt cx="396000" cy="39600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5833962" y="1837788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latin typeface="Calibri" panose="020F0502020204030204" pitchFamily="34" charset="0"/>
                  </a:rPr>
                  <a:t>B</a:t>
                </a:r>
                <a:endParaRPr lang="en-GB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 bwMode="auto">
              <a:xfrm>
                <a:off x="5786116" y="1811503"/>
                <a:ext cx="396000" cy="3960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4652655" y="3914869"/>
            <a:ext cx="4401430" cy="2924139"/>
            <a:chOff x="-6359372" y="4337527"/>
            <a:chExt cx="4401430" cy="2924139"/>
          </a:xfrm>
        </p:grpSpPr>
        <p:sp>
          <p:nvSpPr>
            <p:cNvPr id="24" name="Rectangle 23"/>
            <p:cNvSpPr/>
            <p:nvPr/>
          </p:nvSpPr>
          <p:spPr>
            <a:xfrm>
              <a:off x="-5717279" y="6615335"/>
              <a:ext cx="36854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Fig. 4 Accuracy </a:t>
              </a:r>
              <a:r>
                <a:rPr lang="en-IN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of frequency estimate with abrupt change</a:t>
              </a:r>
              <a:endParaRPr lang="en-GB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0"/>
            <a:srcRect l="4131" t="6861" r="8551"/>
            <a:stretch/>
          </p:blipFill>
          <p:spPr>
            <a:xfrm>
              <a:off x="-6359372" y="4337527"/>
              <a:ext cx="4401430" cy="2157984"/>
            </a:xfrm>
            <a:prstGeom prst="rect">
              <a:avLst/>
            </a:prstGeom>
          </p:spPr>
        </p:pic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03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03"/>
    </mc:Choice>
    <mc:Fallback>
      <p:transition spd="slow" advTm="83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692" x="4483100" y="5429250"/>
          <p14:tracePt t="10702" x="4465638" y="5411788"/>
          <p14:tracePt t="10712" x="4419600" y="5394325"/>
          <p14:tracePt t="10722" x="4348163" y="5384800"/>
          <p14:tracePt t="10735" x="4295775" y="5367338"/>
          <p14:tracePt t="10751" x="4197350" y="5313363"/>
          <p14:tracePt t="10768" x="4037013" y="5295900"/>
          <p14:tracePt t="10785" x="3875088" y="5232400"/>
          <p14:tracePt t="10801" x="3687763" y="5214938"/>
          <p14:tracePt t="10818" x="3571875" y="5214938"/>
          <p14:tracePt t="10835" x="3384550" y="5187950"/>
          <p14:tracePt t="10852" x="3214688" y="5187950"/>
          <p14:tracePt t="10868" x="3170238" y="5187950"/>
          <p14:tracePt t="10885" x="2965450" y="5170488"/>
          <p14:tracePt t="10902" x="2822575" y="5153025"/>
          <p14:tracePt t="10918" x="2732088" y="5153025"/>
          <p14:tracePt t="10935" x="2527300" y="5108575"/>
          <p14:tracePt t="10952" x="2374900" y="5099050"/>
          <p14:tracePt t="10968" x="2295525" y="5089525"/>
          <p14:tracePt t="10985" x="2108200" y="5027613"/>
          <p14:tracePt t="11002" x="1955800" y="4965700"/>
          <p14:tracePt t="11019" x="1911350" y="4965700"/>
          <p14:tracePt t="11035" x="1822450" y="4857750"/>
          <p14:tracePt t="11052" x="1776413" y="4813300"/>
          <p14:tracePt t="11069" x="1768475" y="4795838"/>
          <p14:tracePt t="11086" x="1758950" y="4776788"/>
          <p14:tracePt t="11102" x="1758950" y="4759325"/>
          <p14:tracePt t="11119" x="1758950" y="4741863"/>
          <p14:tracePt t="11135" x="1758950" y="4724400"/>
          <p14:tracePt t="11152" x="1776413" y="4724400"/>
          <p14:tracePt t="11169" x="1803400" y="4697413"/>
          <p14:tracePt t="11186" x="1839913" y="4687888"/>
          <p14:tracePt t="11202" x="1990725" y="4589463"/>
          <p14:tracePt t="11219" x="2330450" y="4357688"/>
          <p14:tracePt t="11236" x="2473325" y="4232275"/>
          <p14:tracePt t="11253" x="2697163" y="4108450"/>
          <p14:tracePt t="11269" x="2884488" y="4062413"/>
          <p14:tracePt t="11286" x="2946400" y="4054475"/>
          <p14:tracePt t="11302" x="3044825" y="4037013"/>
          <p14:tracePt t="11319" x="3251200" y="4000500"/>
          <p14:tracePt t="11336" x="3384550" y="4000500"/>
          <p14:tracePt t="11353" x="3581400" y="3973513"/>
          <p14:tracePt t="11696" x="3554413" y="3973513"/>
          <p14:tracePt t="11706" x="3554413" y="3965575"/>
          <p14:tracePt t="11720" x="3527425" y="3902075"/>
          <p14:tracePt t="11737" x="3429000" y="3848100"/>
          <p14:tracePt t="11753" x="3367088" y="3803650"/>
          <p14:tracePt t="11770" x="3197225" y="3679825"/>
          <p14:tracePt t="11787" x="3000375" y="3608388"/>
          <p14:tracePt t="11803" x="2919413" y="3571875"/>
          <p14:tracePt t="11820" x="2687638" y="3536950"/>
          <p14:tracePt t="11837" x="2473325" y="3500438"/>
          <p14:tracePt t="11854" x="2366963" y="3490913"/>
          <p14:tracePt t="11870" x="2152650" y="3465513"/>
          <p14:tracePt t="11887" x="1973263" y="3455988"/>
          <p14:tracePt t="11904" x="1776413" y="3419475"/>
          <p14:tracePt t="11921" x="1751013" y="3394075"/>
          <p14:tracePt t="11937" x="1643063" y="3357563"/>
          <p14:tracePt t="11954" x="1562100" y="3303588"/>
          <p14:tracePt t="11970" x="1465263" y="3241675"/>
          <p14:tracePt t="11987" x="1384300" y="3152775"/>
          <p14:tracePt t="12004" x="1303338" y="3108325"/>
          <p14:tracePt t="12021" x="1276350" y="3081338"/>
          <p14:tracePt t="12037" x="1250950" y="3054350"/>
          <p14:tracePt t="12054" x="1204913" y="3036888"/>
          <p14:tracePt t="12071" x="1187450" y="3027363"/>
          <p14:tracePt t="12087" x="1143000" y="2990850"/>
          <p14:tracePt t="12104" x="1125538" y="2982913"/>
          <p14:tracePt t="12121" x="1116013" y="2973388"/>
          <p14:tracePt t="12137" x="1089025" y="2965450"/>
          <p14:tracePt t="12154" x="1081088" y="2955925"/>
          <p14:tracePt t="12188" x="1071563" y="2955925"/>
          <p14:tracePt t="12204" x="1062038" y="2955925"/>
          <p14:tracePt t="12221" x="1054100" y="2946400"/>
          <p14:tracePt t="12511" x="1062038" y="2946400"/>
          <p14:tracePt t="12531" x="1081088" y="2946400"/>
          <p14:tracePt t="12541" x="1089025" y="2946400"/>
          <p14:tracePt t="12555" x="1098550" y="2955925"/>
          <p14:tracePt t="12572" x="1160463" y="3017838"/>
          <p14:tracePt t="12588" x="1160463" y="3071813"/>
          <p14:tracePt t="12605" x="1214438" y="3205163"/>
          <p14:tracePt t="12622" x="1231900" y="3286125"/>
          <p14:tracePt t="12639" x="1312863" y="3295650"/>
          <p14:tracePt t="12655" x="1330325" y="3313113"/>
          <p14:tracePt t="12672" x="1374775" y="3330575"/>
          <p14:tracePt t="12689" x="1401763" y="3340100"/>
          <p14:tracePt t="12705" x="1465263" y="3455988"/>
          <p14:tracePt t="12722" x="1509713" y="3527425"/>
          <p14:tracePt t="12739" x="1527175" y="3581400"/>
          <p14:tracePt t="12772" x="1536700" y="3581400"/>
          <p14:tracePt t="12789" x="1544638" y="3581400"/>
          <p14:tracePt t="12809" x="1554163" y="3589338"/>
          <p14:tracePt t="12849" x="1562100" y="3589338"/>
          <p14:tracePt t="12859" x="1581150" y="3589338"/>
          <p14:tracePt t="12879" x="1589088" y="3589338"/>
          <p14:tracePt t="12889" x="1608138" y="3598863"/>
          <p14:tracePt t="12899" x="1616075" y="3598863"/>
          <p14:tracePt t="12909" x="1643063" y="3598863"/>
          <p14:tracePt t="12922" x="1670050" y="3598863"/>
          <p14:tracePt t="12939" x="1724025" y="3598863"/>
          <p14:tracePt t="12956" x="1751013" y="3598863"/>
          <p14:tracePt t="12973" x="1785938" y="3598863"/>
          <p14:tracePt t="12989" x="1830388" y="3598863"/>
          <p14:tracePt t="13006" x="1839913" y="3598863"/>
          <p14:tracePt t="13023" x="1874838" y="3598863"/>
          <p14:tracePt t="13039" x="1919288" y="3598863"/>
          <p14:tracePt t="13056" x="1938338" y="3598863"/>
          <p14:tracePt t="13058" x="1946275" y="3598863"/>
          <p14:tracePt t="13073" x="1965325" y="3598863"/>
          <p14:tracePt t="13089" x="1973263" y="3598863"/>
          <p14:tracePt t="13117" x="1982788" y="3598863"/>
          <p14:tracePt t="13157" x="1990725" y="3598863"/>
          <p14:tracePt t="13167" x="2000250" y="3581400"/>
          <p14:tracePt t="13177" x="2017713" y="3581400"/>
          <p14:tracePt t="13190" x="2017713" y="3571875"/>
          <p14:tracePt t="13206" x="2017713" y="3562350"/>
          <p14:tracePt t="13223" x="2027238" y="3562350"/>
          <p14:tracePt t="13240" x="2027238" y="3554413"/>
          <p14:tracePt t="13257" x="2036763" y="3544888"/>
          <p14:tracePt t="13273" x="2044700" y="3527425"/>
          <p14:tracePt t="13290" x="2071688" y="3482975"/>
          <p14:tracePt t="13306" x="2108200" y="3473450"/>
          <p14:tracePt t="13323" x="2125663" y="3473450"/>
          <p14:tracePt t="13340" x="2143125" y="3455988"/>
          <p14:tracePt t="13357" x="2160588" y="3446463"/>
          <p14:tracePt t="13373" x="2170113" y="3419475"/>
          <p14:tracePt t="13390" x="2197100" y="3357563"/>
          <p14:tracePt t="13407" x="2214563" y="3286125"/>
          <p14:tracePt t="13423" x="2224088" y="3259138"/>
          <p14:tracePt t="13440" x="2232025" y="3241675"/>
          <p14:tracePt t="13457" x="2232025" y="3232150"/>
          <p14:tracePt t="13473" x="2241550" y="3214688"/>
          <p14:tracePt t="13525" x="2241550" y="3205163"/>
          <p14:tracePt t="13535" x="2241550" y="3197225"/>
          <p14:tracePt t="13545" x="2241550" y="3187700"/>
          <p14:tracePt t="13557" x="2232025" y="3187700"/>
          <p14:tracePt t="13574" x="2214563" y="3179763"/>
          <p14:tracePt t="13590" x="2187575" y="3170238"/>
          <p14:tracePt t="13607" x="2152650" y="3133725"/>
          <p14:tracePt t="13624" x="2089150" y="3089275"/>
          <p14:tracePt t="13640" x="1946275" y="2946400"/>
          <p14:tracePt t="13657" x="1758950" y="2759075"/>
          <p14:tracePt t="13674" x="1608138" y="2670175"/>
          <p14:tracePt t="13691" x="1554163" y="2633663"/>
          <p14:tracePt t="13707" x="1517650" y="2616200"/>
          <p14:tracePt t="13724" x="1500188" y="2608263"/>
          <p14:tracePt t="13741" x="1490663" y="2589213"/>
          <p14:tracePt t="13757" x="1490663" y="2554288"/>
          <p14:tracePt t="17211" x="1490663" y="2544763"/>
          <p14:tracePt t="17221" x="1500188" y="2544763"/>
          <p14:tracePt t="17241" x="1517650" y="2544763"/>
          <p14:tracePt t="17251" x="1527175" y="2527300"/>
          <p14:tracePt t="17264" x="1554163" y="2509838"/>
          <p14:tracePt t="17281" x="1589088" y="2473325"/>
          <p14:tracePt t="17298" x="1616075" y="2428875"/>
          <p14:tracePt t="17315" x="1679575" y="2366963"/>
          <p14:tracePt t="17331" x="1758950" y="2295525"/>
          <p14:tracePt t="17348" x="1847850" y="2232025"/>
          <p14:tracePt t="17365" x="1955800" y="2214563"/>
          <p14:tracePt t="17381" x="2000250" y="2205038"/>
          <p14:tracePt t="17398" x="2017713" y="2205038"/>
          <p14:tracePt t="17415" x="2027238" y="2205038"/>
          <p14:tracePt t="17432" x="2081213" y="2205038"/>
          <p14:tracePt t="17448" x="2098675" y="2205038"/>
          <p14:tracePt t="17465" x="2116138" y="2205038"/>
          <p14:tracePt t="17482" x="2133600" y="2205038"/>
          <p14:tracePt t="17498" x="2152650" y="2205038"/>
          <p14:tracePt t="17515" x="2197100" y="2205038"/>
          <p14:tracePt t="17532" x="2241550" y="2205038"/>
          <p14:tracePt t="17549" x="2268538" y="2205038"/>
          <p14:tracePt t="17565" x="2276475" y="2205038"/>
          <p14:tracePt t="17582" x="2295525" y="2205038"/>
          <p14:tracePt t="17598" x="2303463" y="2205038"/>
          <p14:tracePt t="17632" x="2312988" y="2205038"/>
          <p14:tracePt t="17649" x="2330450" y="2205038"/>
          <p14:tracePt t="17665" x="2339975" y="2205038"/>
          <p14:tracePt t="17682" x="2347913" y="2214563"/>
          <p14:tracePt t="17699" x="2384425" y="2241550"/>
          <p14:tracePt t="17715" x="2393950" y="2241550"/>
          <p14:tracePt t="17732" x="2411413" y="2259013"/>
          <p14:tracePt t="17749" x="2419350" y="2259013"/>
          <p14:tracePt t="17766" x="2428875" y="2259013"/>
          <p14:tracePt t="17782" x="2428875" y="2276475"/>
          <p14:tracePt t="17799" x="2446338" y="2276475"/>
          <p14:tracePt t="17816" x="2455863" y="2286000"/>
          <p14:tracePt t="17832" x="2465388" y="2303463"/>
          <p14:tracePt t="17849" x="2473325" y="2312988"/>
          <p14:tracePt t="17866" x="2482850" y="2312988"/>
          <p14:tracePt t="17883" x="2500313" y="2322513"/>
          <p14:tracePt t="17899" x="2509838" y="2330450"/>
          <p14:tracePt t="17916" x="2509838" y="2339975"/>
          <p14:tracePt t="17932" x="2536825" y="2347913"/>
          <p14:tracePt t="17949" x="2554288" y="2357438"/>
          <p14:tracePt t="17966" x="2562225" y="2357438"/>
          <p14:tracePt t="17999" x="2571750" y="2366963"/>
          <p14:tracePt t="18016" x="2581275" y="2366963"/>
          <p14:tracePt t="18033" x="2589213" y="2366963"/>
          <p14:tracePt t="18049" x="2589213" y="2374900"/>
          <p14:tracePt t="18066" x="2608263" y="2374900"/>
          <p14:tracePt t="18083" x="2608263" y="2384425"/>
          <p14:tracePt t="18100" x="2616200" y="2384425"/>
          <p14:tracePt t="18215" x="2732088" y="2517775"/>
          <p14:tracePt t="18285" x="2670175" y="2438400"/>
          <p14:tracePt t="18931" x="2670175" y="2455863"/>
          <p14:tracePt t="18941" x="2670175" y="2482850"/>
          <p14:tracePt t="18951" x="2670175" y="2517775"/>
          <p14:tracePt t="18968" x="2670175" y="2536825"/>
          <p14:tracePt t="18985" x="2670175" y="2581275"/>
          <p14:tracePt t="19001" x="2670175" y="2589213"/>
          <p14:tracePt t="19035" x="2670175" y="2625725"/>
          <p14:tracePt t="19051" x="2670175" y="2697163"/>
          <p14:tracePt t="19068" x="2670175" y="2732088"/>
          <p14:tracePt t="19085" x="2670175" y="2803525"/>
          <p14:tracePt t="19102" x="2670175" y="2847975"/>
          <p14:tracePt t="19118" x="2679700" y="2847975"/>
          <p14:tracePt t="19120" x="2679700" y="2857500"/>
          <p14:tracePt t="19135" x="2687638" y="2857500"/>
          <p14:tracePt t="19152" x="2687638" y="2867025"/>
          <p14:tracePt t="19319" x="2697163" y="2867025"/>
          <p14:tracePt t="19329" x="2697163" y="2874963"/>
          <p14:tracePt t="19348" x="2697163" y="2894013"/>
          <p14:tracePt t="19358" x="2724150" y="2938463"/>
          <p14:tracePt t="19369" x="2724150" y="2965450"/>
          <p14:tracePt t="19385" x="2741613" y="3000375"/>
          <p14:tracePt t="19402" x="2759075" y="3062288"/>
          <p14:tracePt t="19419" x="2759075" y="3071813"/>
          <p14:tracePt t="19452" x="2759075" y="3081338"/>
          <p14:tracePt t="19469" x="2776538" y="3081338"/>
          <p14:tracePt t="19502" x="2786063" y="3089275"/>
          <p14:tracePt t="19536" x="2795588" y="3089275"/>
          <p14:tracePt t="19553" x="2813050" y="3089275"/>
          <p14:tracePt t="19569" x="2822575" y="3098800"/>
          <p14:tracePt t="19586" x="2847975" y="3098800"/>
          <p14:tracePt t="19603" x="2867025" y="3098800"/>
          <p14:tracePt t="19619" x="2901950" y="3098800"/>
          <p14:tracePt t="19636" x="2928938" y="3108325"/>
          <p14:tracePt t="19653" x="2965450" y="3108325"/>
          <p14:tracePt t="19669" x="3017838" y="3116263"/>
          <p14:tracePt t="19686" x="3027363" y="3116263"/>
          <p14:tracePt t="19703" x="3062288" y="3116263"/>
          <p14:tracePt t="19719" x="3081338" y="3125788"/>
          <p14:tracePt t="19736" x="3089275" y="3125788"/>
          <p14:tracePt t="19786" x="3089275" y="3133725"/>
          <p14:tracePt t="19855" x="3098800" y="3133725"/>
          <p14:tracePt t="20800" x="3089275" y="3133725"/>
          <p14:tracePt t="20810" x="3071813" y="3133725"/>
          <p14:tracePt t="20822" x="3062288" y="3125788"/>
          <p14:tracePt t="20838" x="3044825" y="3125788"/>
          <p14:tracePt t="20855" x="3027363" y="3116263"/>
          <p14:tracePt t="20872" x="2990850" y="3108325"/>
          <p14:tracePt t="20889" x="2982913" y="3098800"/>
          <p14:tracePt t="20905" x="2965450" y="3098800"/>
          <p14:tracePt t="20922" x="2955925" y="3089275"/>
          <p14:tracePt t="20939" x="2946400" y="3089275"/>
          <p14:tracePt t="20955" x="2919413" y="3081338"/>
          <p14:tracePt t="20972" x="2894013" y="3081338"/>
          <p14:tracePt t="20989" x="2867025" y="3081338"/>
          <p14:tracePt t="21005" x="2857500" y="3081338"/>
          <p14:tracePt t="21022" x="2830513" y="3081338"/>
          <p14:tracePt t="21039" x="2776538" y="3081338"/>
          <p14:tracePt t="21056" x="2768600" y="3081338"/>
          <p14:tracePt t="21072" x="2714625" y="3081338"/>
          <p14:tracePt t="21089" x="2670175" y="3081338"/>
          <p14:tracePt t="21106" x="2652713" y="3081338"/>
          <p14:tracePt t="21122" x="2625725" y="3081338"/>
          <p14:tracePt t="21139" x="2581275" y="3108325"/>
          <p14:tracePt t="21156" x="2571750" y="3116263"/>
          <p14:tracePt t="21172" x="2544763" y="3125788"/>
          <p14:tracePt t="21189" x="2527300" y="3125788"/>
          <p14:tracePt t="21223" x="2509838" y="3125788"/>
          <p14:tracePt t="21256" x="2500313" y="3125788"/>
          <p14:tracePt t="21456" x="2509838" y="3108325"/>
          <p14:tracePt t="21466" x="2517775" y="3108325"/>
          <p14:tracePt t="21476" x="2517775" y="3098800"/>
          <p14:tracePt t="21490" x="2527300" y="3098800"/>
          <p14:tracePt t="21506" x="2554288" y="3081338"/>
          <p14:tracePt t="21523" x="2554288" y="3054350"/>
          <p14:tracePt t="21540" x="2598738" y="2965450"/>
          <p14:tracePt t="21557" x="2670175" y="2803525"/>
          <p14:tracePt t="21573" x="2705100" y="2741613"/>
          <p14:tracePt t="21590" x="2759075" y="2679700"/>
          <p14:tracePt t="21607" x="2813050" y="2571750"/>
          <p14:tracePt t="21623" x="2830513" y="2536825"/>
          <p14:tracePt t="21640" x="2830513" y="2509838"/>
          <p14:tracePt t="21673" x="2830513" y="2500313"/>
          <p14:tracePt t="21690" x="2830513" y="2490788"/>
          <p14:tracePt t="21707" x="2830513" y="2438400"/>
          <p14:tracePt t="21724" x="2830513" y="2419350"/>
          <p14:tracePt t="21740" x="2813050" y="2384425"/>
          <p14:tracePt t="21757" x="2786063" y="2357438"/>
          <p14:tracePt t="21774" x="2759075" y="2347913"/>
          <p14:tracePt t="21790" x="2759075" y="2339975"/>
          <p14:tracePt t="21807" x="2732088" y="2339975"/>
          <p14:tracePt t="21824" x="2714625" y="2339975"/>
          <p14:tracePt t="21840" x="2705100" y="2339975"/>
          <p14:tracePt t="21857" x="2687638" y="2339975"/>
          <p14:tracePt t="21874" x="2679700" y="2339975"/>
          <p14:tracePt t="21891" x="2670175" y="2339975"/>
          <p14:tracePt t="21953" x="2670175" y="2330450"/>
          <p14:tracePt t="22699" x="2679700" y="2330450"/>
          <p14:tracePt t="23812" x="2687638" y="2330450"/>
          <p14:tracePt t="23832" x="2697163" y="2330450"/>
          <p14:tracePt t="23872" x="2705100" y="2330450"/>
          <p14:tracePt t="23892" x="2714625" y="2330450"/>
          <p14:tracePt t="24419" x="2724150" y="2330450"/>
          <p14:tracePt t="24468" x="2732088" y="2330450"/>
          <p14:tracePt t="24518" x="2741613" y="2330450"/>
          <p14:tracePt t="24558" x="2751138" y="2330450"/>
          <p14:tracePt t="24587" x="2759075" y="2330450"/>
          <p14:tracePt t="24597" x="2768600" y="2330450"/>
          <p14:tracePt t="24627" x="2776538" y="2330450"/>
          <p14:tracePt t="24658" x="2786063" y="2330450"/>
          <p14:tracePt t="24697" x="2795588" y="2330450"/>
          <p14:tracePt t="24717" x="2803525" y="2330450"/>
          <p14:tracePt t="24737" x="2813050" y="2330450"/>
          <p14:tracePt t="24747" x="2822575" y="2330450"/>
          <p14:tracePt t="24776" x="2830513" y="2330450"/>
          <p14:tracePt t="24786" x="2840038" y="2330450"/>
          <p14:tracePt t="24796" x="2840038" y="2347913"/>
          <p14:tracePt t="24813" x="2847975" y="2347913"/>
          <p14:tracePt t="24830" x="2874963" y="2347913"/>
          <p14:tracePt t="24847" x="2894013" y="2357438"/>
          <p14:tracePt t="24863" x="2911475" y="2374900"/>
          <p14:tracePt t="24880" x="2955925" y="2393950"/>
          <p14:tracePt t="24897" x="3017838" y="2438400"/>
          <p14:tracePt t="24913" x="3071813" y="2473325"/>
          <p14:tracePt t="24930" x="3170238" y="2517775"/>
          <p14:tracePt t="24947" x="3259138" y="2581275"/>
          <p14:tracePt t="24963" x="3313113" y="2608263"/>
          <p14:tracePt t="24980" x="3455988" y="2625725"/>
          <p14:tracePt t="24997" x="3509963" y="2625725"/>
          <p14:tracePt t="25014" x="3562350" y="2633663"/>
          <p14:tracePt t="25030" x="3633788" y="2643188"/>
          <p14:tracePt t="25047" x="3679825" y="2643188"/>
          <p14:tracePt t="25064" x="3759200" y="2643188"/>
          <p14:tracePt t="25080" x="3795713" y="2643188"/>
          <p14:tracePt t="25097" x="3848100" y="2643188"/>
          <p14:tracePt t="25114" x="3902075" y="2652713"/>
          <p14:tracePt t="25130" x="3946525" y="2652713"/>
          <p14:tracePt t="25147" x="3990975" y="2652713"/>
          <p14:tracePt t="25164" x="4027488" y="2652713"/>
          <p14:tracePt t="25181" x="4062413" y="2652713"/>
          <p14:tracePt t="25197" x="4098925" y="2652713"/>
          <p14:tracePt t="25214" x="4116388" y="2652713"/>
          <p14:tracePt t="25231" x="4133850" y="2652713"/>
          <p14:tracePt t="25247" x="4170363" y="2652713"/>
          <p14:tracePt t="25264" x="4179888" y="2652713"/>
          <p14:tracePt t="26367" x="4179888" y="2643188"/>
          <p14:tracePt t="26427" x="4170363" y="2643188"/>
          <p14:tracePt t="26436" x="4152900" y="2643188"/>
          <p14:tracePt t="26450" x="4133850" y="2643188"/>
          <p14:tracePt t="26466" x="4071938" y="2625725"/>
          <p14:tracePt t="26483" x="4027488" y="2625725"/>
          <p14:tracePt t="26500" x="3894138" y="2616200"/>
          <p14:tracePt t="26517" x="3705225" y="2571750"/>
          <p14:tracePt t="26533" x="3625850" y="2544763"/>
          <p14:tracePt t="26550" x="3455988" y="2482850"/>
          <p14:tracePt t="26567" x="3303588" y="2446338"/>
          <p14:tracePt t="26583" x="3268663" y="2411413"/>
          <p14:tracePt t="26600" x="3152775" y="2374900"/>
          <p14:tracePt t="26617" x="3071813" y="2339975"/>
          <p14:tracePt t="26633" x="3054350" y="2330450"/>
          <p14:tracePt t="26650" x="3009900" y="2312988"/>
          <p14:tracePt t="26667" x="3000375" y="2312988"/>
          <p14:tracePt t="26745" x="2990850" y="2312988"/>
          <p14:tracePt t="26755" x="2982913" y="2312988"/>
          <p14:tracePt t="26767" x="2973388" y="2312988"/>
          <p14:tracePt t="26784" x="2965450" y="2303463"/>
          <p14:tracePt t="26801" x="2938463" y="2303463"/>
          <p14:tracePt t="26817" x="2901950" y="2303463"/>
          <p14:tracePt t="26834" x="2884488" y="2295525"/>
          <p14:tracePt t="26851" x="2847975" y="2295525"/>
          <p14:tracePt t="26867" x="2759075" y="2286000"/>
          <p14:tracePt t="26884" x="2697163" y="2276475"/>
          <p14:tracePt t="26901" x="2652713" y="2276475"/>
          <p14:tracePt t="26917" x="2589213" y="2276475"/>
          <p14:tracePt t="26934" x="2554288" y="2276475"/>
          <p14:tracePt t="26951" x="2536825" y="2276475"/>
          <p14:tracePt t="26967" x="2517775" y="2276475"/>
          <p14:tracePt t="26984" x="2509838" y="2276475"/>
          <p14:tracePt t="27001" x="2490788" y="2276475"/>
          <p14:tracePt t="27018" x="2482850" y="2276475"/>
          <p14:tracePt t="27034" x="2473325" y="2276475"/>
          <p14:tracePt t="27051" x="2465388" y="2268538"/>
          <p14:tracePt t="27401" x="2455863" y="2268538"/>
          <p14:tracePt t="27421" x="2428875" y="2268538"/>
          <p14:tracePt t="27431" x="2411413" y="2268538"/>
          <p14:tracePt t="27441" x="2401888" y="2268538"/>
          <p14:tracePt t="27471" x="2393950" y="2268538"/>
          <p14:tracePt t="27480" x="2384425" y="2268538"/>
          <p14:tracePt t="27500" x="2374900" y="2268538"/>
          <p14:tracePt t="27510" x="2347913" y="2268538"/>
          <p14:tracePt t="27520" x="2330450" y="2268538"/>
          <p14:tracePt t="27535" x="2322513" y="2268538"/>
          <p14:tracePt t="27552" x="2303463" y="2268538"/>
          <p14:tracePt t="27585" x="2295525" y="2268538"/>
          <p14:tracePt t="28037" x="2295525" y="2276475"/>
          <p14:tracePt t="28127" x="2286000" y="2276475"/>
          <p14:tracePt t="28147" x="2276475" y="2276475"/>
          <p14:tracePt t="28166" x="2259013" y="2295525"/>
          <p14:tracePt t="28176" x="2251075" y="2295525"/>
          <p14:tracePt t="28187" x="2251075" y="2303463"/>
          <p14:tracePt t="28203" x="2232025" y="2303463"/>
          <p14:tracePt t="28220" x="2214563" y="2312988"/>
          <p14:tracePt t="28237" x="2179638" y="2322513"/>
          <p14:tracePt t="28253" x="2170113" y="2322513"/>
          <p14:tracePt t="28270" x="2125663" y="2347913"/>
          <p14:tracePt t="28287" x="2062163" y="2357438"/>
          <p14:tracePt t="28304" x="2054225" y="2366963"/>
          <p14:tracePt t="28320" x="2000250" y="2374900"/>
          <p14:tracePt t="28337" x="1955800" y="2393950"/>
          <p14:tracePt t="28354" x="1946275" y="2393950"/>
          <p14:tracePt t="28371" x="1919288" y="2401888"/>
          <p14:tracePt t="28387" x="1901825" y="2401888"/>
          <p14:tracePt t="28404" x="1893888" y="2401888"/>
          <p14:tracePt t="28421" x="1874838" y="2401888"/>
          <p14:tracePt t="28455" x="1866900" y="2401888"/>
          <p14:tracePt t="28813" x="1857375" y="2401888"/>
          <p14:tracePt t="28822" x="1847850" y="2401888"/>
          <p14:tracePt t="28838" x="1839913" y="2401888"/>
          <p14:tracePt t="28855" x="1830388" y="2401888"/>
          <p14:tracePt t="28871" x="1822450" y="2401888"/>
          <p14:tracePt t="28888" x="1812925" y="2393950"/>
          <p14:tracePt t="28905" x="1776413" y="2384425"/>
          <p14:tracePt t="28922" x="1768475" y="2384425"/>
          <p14:tracePt t="28938" x="1724025" y="2374900"/>
          <p14:tracePt t="28955" x="1687513" y="2357438"/>
          <p14:tracePt t="28971" x="1643063" y="2339975"/>
          <p14:tracePt t="28988" x="1608138" y="2322513"/>
          <p14:tracePt t="29005" x="1581150" y="2322513"/>
          <p14:tracePt t="29022" x="1509713" y="2303463"/>
          <p14:tracePt t="29038" x="1482725" y="2295525"/>
          <p14:tracePt t="29055" x="1419225" y="2276475"/>
          <p14:tracePt t="29072" x="1357313" y="2259013"/>
          <p14:tracePt t="29088" x="1330325" y="2259013"/>
          <p14:tracePt t="29105" x="1258888" y="2251075"/>
          <p14:tracePt t="29122" x="1204913" y="2251075"/>
          <p14:tracePt t="29139" x="1196975" y="2251075"/>
          <p14:tracePt t="29155" x="1152525" y="2251075"/>
          <p14:tracePt t="29172" x="1108075" y="2241550"/>
          <p14:tracePt t="29189" x="1081088" y="2241550"/>
          <p14:tracePt t="29206" x="1054100" y="2232025"/>
          <p14:tracePt t="29222" x="1017588" y="2232025"/>
          <p14:tracePt t="29239" x="1000125" y="2224088"/>
          <p14:tracePt t="29255" x="973138" y="2224088"/>
          <p14:tracePt t="29272" x="946150" y="2224088"/>
          <p14:tracePt t="29289" x="938213" y="2224088"/>
          <p14:tracePt t="29306" x="938213" y="2214563"/>
          <p14:tracePt t="29489" x="965200" y="2214563"/>
          <p14:tracePt t="29498" x="990600" y="2214563"/>
          <p14:tracePt t="29508" x="1009650" y="2214563"/>
          <p14:tracePt t="29523" x="1036638" y="2214563"/>
          <p14:tracePt t="29539" x="1081088" y="2214563"/>
          <p14:tracePt t="29556" x="1108075" y="2214563"/>
          <p14:tracePt t="29573" x="1204913" y="2214563"/>
          <p14:tracePt t="29589" x="1312863" y="2214563"/>
          <p14:tracePt t="29606" x="1393825" y="2224088"/>
          <p14:tracePt t="29623" x="1562100" y="2241550"/>
          <p14:tracePt t="29640" x="1724025" y="2259013"/>
          <p14:tracePt t="29656" x="1803400" y="2286000"/>
          <p14:tracePt t="29673" x="1990725" y="2366963"/>
          <p14:tracePt t="29690" x="2152650" y="2411413"/>
          <p14:tracePt t="29706" x="2197100" y="2411413"/>
          <p14:tracePt t="29708" x="2251075" y="2428875"/>
          <p14:tracePt t="29723" x="2303463" y="2465388"/>
          <p14:tracePt t="29740" x="2401888" y="2490788"/>
          <p14:tracePt t="29773" x="2411413" y="2490788"/>
          <p14:tracePt t="29797" x="2411413" y="2500313"/>
          <p14:tracePt t="30195" x="2401888" y="2500313"/>
          <p14:tracePt t="30214" x="2384425" y="2500313"/>
          <p14:tracePt t="30224" x="2374900" y="2500313"/>
          <p14:tracePt t="30234" x="2366963" y="2500313"/>
          <p14:tracePt t="30244" x="2339975" y="2490788"/>
          <p14:tracePt t="30257" x="2312988" y="2490788"/>
          <p14:tracePt t="30274" x="2259013" y="2482850"/>
          <p14:tracePt t="30291" x="2232025" y="2482850"/>
          <p14:tracePt t="30308" x="2179638" y="2482850"/>
          <p14:tracePt t="30324" x="2133600" y="2465388"/>
          <p14:tracePt t="30341" x="2116138" y="2465388"/>
          <p14:tracePt t="30358" x="2081213" y="2455863"/>
          <p14:tracePt t="30374" x="2027238" y="2455863"/>
          <p14:tracePt t="30391" x="2017713" y="2455863"/>
          <p14:tracePt t="30408" x="1990725" y="2446338"/>
          <p14:tracePt t="30424" x="1973263" y="2446338"/>
          <p14:tracePt t="30458" x="1965325" y="2446338"/>
          <p14:tracePt t="30483" x="1965325" y="2438400"/>
          <p14:tracePt t="30513" x="1965325" y="2428875"/>
          <p14:tracePt t="30572" x="1973263" y="2428875"/>
          <p14:tracePt t="30582" x="1982788" y="2428875"/>
          <p14:tracePt t="30593" x="2000250" y="2428875"/>
          <p14:tracePt t="30608" x="2027238" y="2428875"/>
          <p14:tracePt t="30625" x="2081213" y="2428875"/>
          <p14:tracePt t="30642" x="2098675" y="2428875"/>
          <p14:tracePt t="30658" x="2187575" y="2438400"/>
          <p14:tracePt t="30675" x="2259013" y="2438400"/>
          <p14:tracePt t="30692" x="2330450" y="2473325"/>
          <p14:tracePt t="30708" x="2339975" y="2473325"/>
          <p14:tracePt t="30725" x="2393950" y="2490788"/>
          <p14:tracePt t="30742" x="2411413" y="2490788"/>
          <p14:tracePt t="30775" x="2419350" y="2500313"/>
          <p14:tracePt t="30792" x="2419350" y="2509838"/>
          <p14:tracePt t="30809" x="2419350" y="2517775"/>
          <p14:tracePt t="31855" x="2438400" y="2517775"/>
          <p14:tracePt t="31864" x="2446338" y="2517775"/>
          <p14:tracePt t="31877" x="2473325" y="2517775"/>
          <p14:tracePt t="31894" x="2490788" y="2517775"/>
          <p14:tracePt t="31911" x="2554288" y="2517775"/>
          <p14:tracePt t="31928" x="2652713" y="2517775"/>
          <p14:tracePt t="31944" x="2751138" y="2517775"/>
          <p14:tracePt t="31961" x="2830513" y="2517775"/>
          <p14:tracePt t="31978" x="3000375" y="2527300"/>
          <p14:tracePt t="31994" x="3170238" y="2536825"/>
          <p14:tracePt t="32011" x="3276600" y="2554288"/>
          <p14:tracePt t="32028" x="3509963" y="2616200"/>
          <p14:tracePt t="32044" x="3724275" y="2751138"/>
          <p14:tracePt t="32061" x="3813175" y="2822575"/>
          <p14:tracePt t="32078" x="3929063" y="3017838"/>
          <p14:tracePt t="32095" x="4071938" y="3152775"/>
          <p14:tracePt t="32111" x="4089400" y="3179763"/>
          <p14:tracePt t="32128" x="4152900" y="3197225"/>
          <p14:tracePt t="32145" x="4214813" y="3224213"/>
          <p14:tracePt t="32161" x="4241800" y="3241675"/>
          <p14:tracePt t="32178" x="4313238" y="3295650"/>
          <p14:tracePt t="32195" x="4367213" y="3303588"/>
          <p14:tracePt t="32212" x="4402138" y="3313113"/>
          <p14:tracePt t="32228" x="4500563" y="3313113"/>
          <p14:tracePt t="32245" x="4608513" y="3330575"/>
          <p14:tracePt t="32262" x="4776788" y="3330575"/>
          <p14:tracePt t="32278" x="4848225" y="3330575"/>
          <p14:tracePt t="32295" x="5072063" y="3303588"/>
          <p14:tracePt t="32312" x="5197475" y="3276600"/>
          <p14:tracePt t="32328" x="5330825" y="3276600"/>
          <p14:tracePt t="32345" x="5473700" y="3251200"/>
          <p14:tracePt t="32362" x="5840413" y="3276600"/>
          <p14:tracePt t="32378" x="5938838" y="3357563"/>
          <p14:tracePt t="32395" x="6045200" y="3357563"/>
          <p14:tracePt t="32412" x="6045200" y="3286125"/>
          <p14:tracePt t="32501" x="6045200" y="3276600"/>
          <p14:tracePt t="32511" x="6045200" y="3268663"/>
          <p14:tracePt t="32928" x="6045200" y="3259138"/>
          <p14:tracePt t="32948" x="6045200" y="3251200"/>
          <p14:tracePt t="32958" x="6045200" y="3241675"/>
          <p14:tracePt t="32978" x="6045200" y="3214688"/>
          <p14:tracePt t="32988" x="6027738" y="3197225"/>
          <p14:tracePt t="32998" x="6018213" y="3187700"/>
          <p14:tracePt t="33013" x="6000750" y="3170238"/>
          <p14:tracePt t="33030" x="5946775" y="3125788"/>
          <p14:tracePt t="33046" x="5919788" y="3098800"/>
          <p14:tracePt t="33063" x="5857875" y="3054350"/>
          <p14:tracePt t="33080" x="5803900" y="3036888"/>
          <p14:tracePt t="33097" x="5786438" y="3027363"/>
          <p14:tracePt t="33113" x="5751513" y="3009900"/>
          <p14:tracePt t="33130" x="5715000" y="2982913"/>
          <p14:tracePt t="33147" x="5688013" y="2973388"/>
          <p14:tracePt t="33163" x="5653088" y="2938463"/>
          <p14:tracePt t="33180" x="5634038" y="2919413"/>
          <p14:tracePt t="33197" x="5616575" y="2884488"/>
          <p14:tracePt t="33213" x="5608638" y="2884488"/>
          <p14:tracePt t="33230" x="5599113" y="2857500"/>
          <p14:tracePt t="33247" x="5589588" y="2857500"/>
          <p14:tracePt t="33264" x="5581650" y="2830513"/>
          <p14:tracePt t="33280" x="5562600" y="2822575"/>
          <p14:tracePt t="33297" x="5545138" y="2813050"/>
          <p14:tracePt t="33314" x="5545138" y="2803525"/>
          <p14:tracePt t="33347" x="5537200" y="2795588"/>
          <p14:tracePt t="33364" x="5527675" y="2795588"/>
          <p14:tracePt t="33380" x="5510213" y="2786063"/>
          <p14:tracePt t="33397" x="5491163" y="2776538"/>
          <p14:tracePt t="33414" x="5491163" y="2768600"/>
          <p14:tracePt t="33431" x="5465763" y="2768600"/>
          <p14:tracePt t="33447" x="5456238" y="2759075"/>
          <p14:tracePt t="33481" x="5438775" y="2759075"/>
          <p14:tracePt t="33497" x="5429250" y="2759075"/>
          <p14:tracePt t="33514" x="5419725" y="2751138"/>
          <p14:tracePt t="33614" x="5411788" y="2751138"/>
          <p14:tracePt t="33644" x="5402263" y="2751138"/>
          <p14:tracePt t="33724" x="5394325" y="2751138"/>
          <p14:tracePt t="33734" x="5384800" y="2751138"/>
          <p14:tracePt t="33748" x="5375275" y="2751138"/>
          <p14:tracePt t="33774" x="5367338" y="2751138"/>
          <p14:tracePt t="33783" x="5357813" y="2751138"/>
          <p14:tracePt t="33803" x="5348288" y="2751138"/>
          <p14:tracePt t="33903" x="5340350" y="2751138"/>
          <p14:tracePt t="34151" x="5348288" y="2751138"/>
          <p14:tracePt t="34191" x="5357813" y="2751138"/>
          <p14:tracePt t="34201" x="5367338" y="2751138"/>
          <p14:tracePt t="34231" x="5375275" y="2751138"/>
          <p14:tracePt t="34241" x="5384800" y="2751138"/>
          <p14:tracePt t="34251" x="5394325" y="2751138"/>
          <p14:tracePt t="34290" x="5402263" y="2751138"/>
          <p14:tracePt t="34301" x="5411788" y="2751138"/>
          <p14:tracePt t="34310" x="5419725" y="2751138"/>
          <p14:tracePt t="34340" x="5429250" y="2751138"/>
          <p14:tracePt t="34360" x="5438775" y="2751138"/>
          <p14:tracePt t="34380" x="5446713" y="2751138"/>
          <p14:tracePt t="34390" x="5456238" y="2751138"/>
          <p14:tracePt t="34400" x="5465763" y="2751138"/>
          <p14:tracePt t="34420" x="5483225" y="2751138"/>
          <p14:tracePt t="34433" x="5500688" y="2751138"/>
          <p14:tracePt t="34449" x="5510213" y="2751138"/>
          <p14:tracePt t="34466" x="5545138" y="2751138"/>
          <p14:tracePt t="34483" x="5562600" y="2751138"/>
          <p14:tracePt t="34499" x="5599113" y="2751138"/>
          <p14:tracePt t="34516" x="5608638" y="2751138"/>
          <p14:tracePt t="34533" x="5626100" y="2751138"/>
          <p14:tracePt t="34549" x="5643563" y="2751138"/>
          <p14:tracePt t="34566" x="5653088" y="2751138"/>
          <p14:tracePt t="34583" x="5688013" y="2751138"/>
          <p14:tracePt t="34600" x="5732463" y="2751138"/>
          <p14:tracePt t="34633" x="5786438" y="2751138"/>
          <p14:tracePt t="34650" x="5830888" y="2751138"/>
          <p14:tracePt t="34666" x="5857875" y="2751138"/>
          <p14:tracePt t="34683" x="5911850" y="2751138"/>
          <p14:tracePt t="34700" x="5946775" y="2751138"/>
          <p14:tracePt t="34716" x="5965825" y="2751138"/>
          <p14:tracePt t="34733" x="5991225" y="2751138"/>
          <p14:tracePt t="34750" x="6045200" y="2751138"/>
          <p14:tracePt t="34767" x="6054725" y="2751138"/>
          <p14:tracePt t="34783" x="6081713" y="2751138"/>
          <p14:tracePt t="34800" x="6108700" y="2751138"/>
          <p14:tracePt t="34817" x="6116638" y="2751138"/>
          <p14:tracePt t="34833" x="6134100" y="2751138"/>
          <p14:tracePt t="34850" x="6143625" y="2751138"/>
          <p14:tracePt t="34907" x="6153150" y="2751138"/>
          <p14:tracePt t="34917" x="6161088" y="2751138"/>
          <p14:tracePt t="34937" x="6170613" y="2751138"/>
          <p14:tracePt t="34957" x="6180138" y="2751138"/>
          <p14:tracePt t="34986" x="6188075" y="2751138"/>
          <p14:tracePt t="35006" x="6197600" y="2751138"/>
          <p14:tracePt t="35026" x="6215063" y="2751138"/>
          <p14:tracePt t="35036" x="6224588" y="2751138"/>
          <p14:tracePt t="35056" x="6232525" y="2751138"/>
          <p14:tracePt t="35067" x="6242050" y="2751138"/>
          <p14:tracePt t="35086" x="6251575" y="2751138"/>
          <p14:tracePt t="35101" x="6259513" y="2751138"/>
          <p14:tracePt t="35117" x="6276975" y="2751138"/>
          <p14:tracePt t="35134" x="6296025" y="2751138"/>
          <p14:tracePt t="35151" x="6303963" y="2751138"/>
          <p14:tracePt t="35167" x="6330950" y="2751138"/>
          <p14:tracePt t="35184" x="6340475" y="2751138"/>
          <p14:tracePt t="35201" x="6367463" y="2751138"/>
          <p14:tracePt t="35217" x="6394450" y="2751138"/>
          <p14:tracePt t="35234" x="6402388" y="2751138"/>
          <p14:tracePt t="35251" x="6465888" y="2741613"/>
          <p14:tracePt t="35268" x="6527800" y="2741613"/>
          <p14:tracePt t="35284" x="6545263" y="2732088"/>
          <p14:tracePt t="35301" x="6599238" y="2732088"/>
          <p14:tracePt t="35318" x="6653213" y="2732088"/>
          <p14:tracePt t="35334" x="6688138" y="2724150"/>
          <p14:tracePt t="35351" x="6715125" y="2724150"/>
          <p14:tracePt t="35368" x="6786563" y="2724150"/>
          <p14:tracePt t="35384" x="6848475" y="2687638"/>
          <p14:tracePt t="35401" x="6867525" y="2687638"/>
          <p14:tracePt t="35418" x="6902450" y="2687638"/>
          <p14:tracePt t="35435" x="6929438" y="2679700"/>
          <p14:tracePt t="35451" x="6946900" y="2679700"/>
          <p14:tracePt t="35468" x="7000875" y="2660650"/>
          <p14:tracePt t="35485" x="7062788" y="2633663"/>
          <p14:tracePt t="35501" x="7081838" y="2616200"/>
          <p14:tracePt t="35518" x="7099300" y="2616200"/>
          <p14:tracePt t="35551" x="7108825" y="2616200"/>
          <p14:tracePt t="35593" x="7108825" y="2608263"/>
          <p14:tracePt t="35603" x="7126288" y="2598738"/>
          <p14:tracePt t="35613" x="7134225" y="2571750"/>
          <p14:tracePt t="35623" x="7134225" y="2500313"/>
          <p14:tracePt t="36557" x="7134225" y="2509838"/>
          <p14:tracePt t="36617" x="7143750" y="2509838"/>
          <p14:tracePt t="36627" x="7153275" y="2509838"/>
          <p14:tracePt t="36637" x="7161213" y="2517775"/>
          <p14:tracePt t="36654" x="7188200" y="2536825"/>
          <p14:tracePt t="36670" x="7277100" y="2562225"/>
          <p14:tracePt t="36687" x="7375525" y="2571750"/>
          <p14:tracePt t="36704" x="7402513" y="2571750"/>
          <p14:tracePt t="36720" x="7439025" y="2571750"/>
          <p14:tracePt t="36737" x="7466013" y="2581275"/>
          <p14:tracePt t="36754" x="7483475" y="2581275"/>
          <p14:tracePt t="36771" x="7500938" y="2581275"/>
          <p14:tracePt t="36787" x="7518400" y="2589213"/>
          <p14:tracePt t="36804" x="7527925" y="2589213"/>
          <p14:tracePt t="36806" x="7545388" y="2589213"/>
          <p14:tracePt t="36905" x="7562850" y="2589213"/>
          <p14:tracePt t="38445" x="7554913" y="2589213"/>
          <p14:tracePt t="38466" x="7545388" y="2589213"/>
          <p14:tracePt t="38475" x="7537450" y="2589213"/>
          <p14:tracePt t="38485" x="7527925" y="2598738"/>
          <p14:tracePt t="38495" x="7510463" y="2608263"/>
          <p14:tracePt t="38508" x="7500938" y="2608263"/>
          <p14:tracePt t="38524" x="7491413" y="2608263"/>
          <p14:tracePt t="38541" x="7491413" y="2616200"/>
          <p14:tracePt t="38558" x="7466013" y="2625725"/>
          <p14:tracePt t="38574" x="7439025" y="2643188"/>
          <p14:tracePt t="38591" x="7419975" y="2652713"/>
          <p14:tracePt t="38608" x="7402513" y="2660650"/>
          <p14:tracePt t="38624" x="7367588" y="2687638"/>
          <p14:tracePt t="38641" x="7358063" y="2705100"/>
          <p14:tracePt t="38658" x="7323138" y="2732088"/>
          <p14:tracePt t="38674" x="7232650" y="2768600"/>
          <p14:tracePt t="38691" x="7188200" y="2803525"/>
          <p14:tracePt t="38708" x="7116763" y="2822575"/>
          <p14:tracePt t="38725" x="7062788" y="2830513"/>
          <p14:tracePt t="38741" x="7027863" y="2840038"/>
          <p14:tracePt t="38758" x="6902450" y="2847975"/>
          <p14:tracePt t="38775" x="6796088" y="2867025"/>
          <p14:tracePt t="38791" x="6742113" y="2894013"/>
          <p14:tracePt t="38808" x="6572250" y="2982913"/>
          <p14:tracePt t="38825" x="6429375" y="3125788"/>
          <p14:tracePt t="38841" x="6330950" y="3241675"/>
          <p14:tracePt t="38844" x="6242050" y="3330575"/>
          <p14:tracePt t="38858" x="6126163" y="3402013"/>
          <p14:tracePt t="38875" x="6027738" y="3455988"/>
          <p14:tracePt t="38892" x="5973763" y="3473450"/>
          <p14:tracePt t="38908" x="5830888" y="3509963"/>
          <p14:tracePt t="38925" x="5786438" y="3581400"/>
          <p14:tracePt t="38942" x="5670550" y="3697288"/>
          <p14:tracePt t="38958" x="5626100" y="3776663"/>
          <p14:tracePt t="38975" x="5518150" y="3956050"/>
          <p14:tracePt t="38992" x="5446713" y="4017963"/>
          <p14:tracePt t="39008" x="5375275" y="4071938"/>
          <p14:tracePt t="39025" x="5357813" y="4071938"/>
          <p14:tracePt t="39380" x="5330825" y="4062413"/>
          <p14:tracePt t="39390" x="5313363" y="4062413"/>
          <p14:tracePt t="39400" x="5303838" y="4062413"/>
          <p14:tracePt t="39410" x="5295900" y="4062413"/>
          <p14:tracePt t="39426" x="5276850" y="4062413"/>
          <p14:tracePt t="39443" x="5241925" y="4062413"/>
          <p14:tracePt t="39459" x="5224463" y="4062413"/>
          <p14:tracePt t="39476" x="5205413" y="4062413"/>
          <p14:tracePt t="39493" x="5187950" y="4071938"/>
          <p14:tracePt t="39509" x="5116513" y="4081463"/>
          <p14:tracePt t="39526" x="5108575" y="4098925"/>
          <p14:tracePt t="39543" x="4938713" y="4527550"/>
          <p14:tracePt t="39560" x="4786313" y="4867275"/>
          <p14:tracePt t="39576" x="4759325" y="4894263"/>
          <p14:tracePt t="39593" x="4679950" y="5133975"/>
          <p14:tracePt t="39610" x="4679950" y="5419725"/>
          <p14:tracePt t="39626" x="4687888" y="5545138"/>
          <p14:tracePt t="39658" x="4687888" y="5572125"/>
          <p14:tracePt t="39672" x="4687888" y="5581650"/>
          <p14:tracePt t="39708" x="4687888" y="5589588"/>
          <p14:tracePt t="39721" x="4679950" y="5589588"/>
          <p14:tracePt t="39735" x="4670425" y="5589588"/>
          <p14:tracePt t="39749" x="4643438" y="5589588"/>
          <p14:tracePt t="39777" x="4616450" y="5599113"/>
          <p14:tracePt t="39793" x="4608513" y="5626100"/>
          <p14:tracePt t="39810" x="4589463" y="5653088"/>
          <p14:tracePt t="39827" x="4545013" y="5688013"/>
          <p14:tracePt t="39844" x="4500563" y="5776913"/>
          <p14:tracePt t="39860" x="4429125" y="5867400"/>
          <p14:tracePt t="39877" x="4313238" y="5938838"/>
          <p14:tracePt t="39894" x="4276725" y="5946775"/>
          <p14:tracePt t="39910" x="4187825" y="5965825"/>
          <p14:tracePt t="39927" x="4108450" y="5983288"/>
          <p14:tracePt t="39944" x="4054475" y="5991225"/>
          <p14:tracePt t="39960" x="3990975" y="6027738"/>
          <p14:tracePt t="39977" x="3919538" y="6081713"/>
          <p14:tracePt t="39994" x="3902075" y="6099175"/>
          <p14:tracePt t="40011" x="3867150" y="6108700"/>
          <p14:tracePt t="40027" x="3840163" y="6134100"/>
          <p14:tracePt t="40044" x="3822700" y="6134100"/>
          <p14:tracePt t="40061" x="3813175" y="6143625"/>
          <p14:tracePt t="40077" x="3786188" y="6153150"/>
          <p14:tracePt t="40094" x="3776663" y="6153150"/>
          <p14:tracePt t="40111" x="3768725" y="6153150"/>
          <p14:tracePt t="40127" x="3759200" y="6153150"/>
          <p14:tracePt t="40161" x="3751263" y="6161088"/>
          <p14:tracePt t="40195" x="3741738" y="6170613"/>
          <p14:tracePt t="40211" x="3741738" y="6180138"/>
          <p14:tracePt t="40228" x="3732213" y="6180138"/>
          <p14:tracePt t="40245" x="3724275" y="6180138"/>
          <p14:tracePt t="40642" x="3705225" y="6197600"/>
          <p14:tracePt t="40652" x="3697288" y="6197600"/>
          <p14:tracePt t="40672" x="3687763" y="6197600"/>
          <p14:tracePt t="40682" x="3679825" y="6197600"/>
          <p14:tracePt t="40692" x="3670300" y="6197600"/>
          <p14:tracePt t="40702" x="3660775" y="6197600"/>
          <p14:tracePt t="40712" x="3652838" y="6197600"/>
          <p14:tracePt t="40729" x="3633788" y="6197600"/>
          <p14:tracePt t="40745" x="3598863" y="6197600"/>
          <p14:tracePt t="40762" x="3490913" y="6232525"/>
          <p14:tracePt t="40779" x="3419475" y="6251575"/>
          <p14:tracePt t="40795" x="3313113" y="6259513"/>
          <p14:tracePt t="40812" x="3187700" y="6269038"/>
          <p14:tracePt t="40829" x="3081338" y="6269038"/>
          <p14:tracePt t="40845" x="2938463" y="6296025"/>
          <p14:tracePt t="40862" x="2795588" y="6296025"/>
          <p14:tracePt t="40879" x="2759075" y="6296025"/>
          <p14:tracePt t="40896" x="2652713" y="6323013"/>
          <p14:tracePt t="40912" x="2536825" y="6313488"/>
          <p14:tracePt t="40929" x="2500313" y="6313488"/>
          <p14:tracePt t="40946" x="2419350" y="6313488"/>
          <p14:tracePt t="40962" x="2366963" y="6313488"/>
          <p14:tracePt t="40979" x="2330450" y="6313488"/>
          <p14:tracePt t="40996" x="2276475" y="6313488"/>
          <p14:tracePt t="41013" x="2205038" y="6313488"/>
          <p14:tracePt t="41030" x="2160588" y="6313488"/>
          <p14:tracePt t="41046" x="2143125" y="6313488"/>
          <p14:tracePt t="41063" x="2089150" y="6313488"/>
          <p14:tracePt t="41079" x="2071688" y="6313488"/>
          <p14:tracePt t="41096" x="2017713" y="6323013"/>
          <p14:tracePt t="41113" x="1965325" y="6330950"/>
          <p14:tracePt t="41129" x="1919288" y="6330950"/>
          <p14:tracePt t="41146" x="1911350" y="6330950"/>
          <p14:tracePt t="41163" x="1874838" y="6323013"/>
          <p14:tracePt t="41179" x="1866900" y="6323013"/>
          <p14:tracePt t="41196" x="1857375" y="6323013"/>
          <p14:tracePt t="41213" x="1830388" y="6313488"/>
          <p14:tracePt t="41259" x="1822450" y="6313488"/>
          <p14:tracePt t="41338" x="1822450" y="6303963"/>
          <p14:tracePt t="41467" x="1822450" y="6296025"/>
          <p14:tracePt t="41507" x="1822450" y="6286500"/>
          <p14:tracePt t="41527" x="1822450" y="6276975"/>
          <p14:tracePt t="41537" x="1830388" y="6276975"/>
          <p14:tracePt t="41567" x="1839913" y="6269038"/>
          <p14:tracePt t="41577" x="1847850" y="6259513"/>
          <p14:tracePt t="41587" x="1857375" y="6251575"/>
          <p14:tracePt t="41597" x="1874838" y="6232525"/>
          <p14:tracePt t="41614" x="1901825" y="6215063"/>
          <p14:tracePt t="41630" x="1973263" y="6188075"/>
          <p14:tracePt t="41647" x="2036763" y="6161088"/>
          <p14:tracePt t="41664" x="2098675" y="6161088"/>
          <p14:tracePt t="41681" x="2197100" y="6143625"/>
          <p14:tracePt t="41697" x="2312988" y="6134100"/>
          <p14:tracePt t="41714" x="2347913" y="6134100"/>
          <p14:tracePt t="41731" x="2490788" y="6116638"/>
          <p14:tracePt t="41747" x="2571750" y="6116638"/>
          <p14:tracePt t="41764" x="2616200" y="6116638"/>
          <p14:tracePt t="41781" x="2697163" y="6116638"/>
          <p14:tracePt t="41797" x="2741613" y="6116638"/>
          <p14:tracePt t="41814" x="2751138" y="6116638"/>
          <p14:tracePt t="41831" x="2776538" y="6116638"/>
          <p14:tracePt t="41935" x="2786063" y="6116638"/>
          <p14:tracePt t="42680" x="2795588" y="6116638"/>
          <p14:tracePt t="42929" x="2803525" y="6116638"/>
          <p14:tracePt t="43187" x="2813050" y="6116638"/>
          <p14:tracePt t="43227" x="2822575" y="6116638"/>
          <p14:tracePt t="43247" x="2830513" y="6116638"/>
          <p14:tracePt t="51876" x="2822575" y="6116638"/>
          <p14:tracePt t="53664" x="2813050" y="6116638"/>
          <p14:tracePt t="53674" x="2803525" y="6116638"/>
          <p14:tracePt t="53688" x="2786063" y="6116638"/>
          <p14:tracePt t="53705" x="2732088" y="6108700"/>
          <p14:tracePt t="53722" x="2705100" y="6099175"/>
          <p14:tracePt t="53738" x="2608263" y="6081713"/>
          <p14:tracePt t="53755" x="2438400" y="5965825"/>
          <p14:tracePt t="53772" x="2322513" y="5830888"/>
          <p14:tracePt t="53788" x="2062163" y="5616575"/>
          <p14:tracePt t="53805" x="1893888" y="5500688"/>
          <p14:tracePt t="53822" x="1839913" y="5491163"/>
          <p14:tracePt t="53839" x="1751013" y="5473700"/>
          <p14:tracePt t="53855" x="1633538" y="5465763"/>
          <p14:tracePt t="53872" x="1589088" y="5465763"/>
          <p14:tracePt t="53889" x="1482725" y="5465763"/>
          <p14:tracePt t="53905" x="1419225" y="5456238"/>
          <p14:tracePt t="53922" x="1374775" y="5446713"/>
          <p14:tracePt t="53939" x="1303338" y="5438775"/>
          <p14:tracePt t="53955" x="1214438" y="5438775"/>
          <p14:tracePt t="53972" x="1108075" y="5429250"/>
          <p14:tracePt t="53989" x="1071563" y="5419725"/>
          <p14:tracePt t="54005" x="982663" y="5384800"/>
          <p14:tracePt t="54022" x="884238" y="5375275"/>
          <p14:tracePt t="54039" x="857250" y="5367338"/>
          <p14:tracePt t="54056" x="812800" y="5357813"/>
          <p14:tracePt t="54072" x="776288" y="5348288"/>
          <p14:tracePt t="54106" x="768350" y="5348288"/>
          <p14:tracePt t="54946" x="776288" y="5348288"/>
          <p14:tracePt t="54976" x="785813" y="5348288"/>
          <p14:tracePt t="54996" x="795338" y="5348288"/>
          <p14:tracePt t="55065" x="812800" y="5348288"/>
          <p14:tracePt t="55085" x="822325" y="5348288"/>
          <p14:tracePt t="55125" x="830263" y="5348288"/>
          <p14:tracePt t="55135" x="839788" y="5348288"/>
          <p14:tracePt t="55145" x="847725" y="5348288"/>
          <p14:tracePt t="55165" x="857250" y="5348288"/>
          <p14:tracePt t="55175" x="866775" y="5348288"/>
          <p14:tracePt t="55191" x="874713" y="5348288"/>
          <p14:tracePt t="55208" x="884238" y="5348288"/>
          <p14:tracePt t="55225" x="901700" y="5348288"/>
          <p14:tracePt t="55244" x="911225" y="5348288"/>
          <p14:tracePt t="55258" x="919163" y="5348288"/>
          <p14:tracePt t="55284" x="928688" y="5348288"/>
          <p14:tracePt t="55294" x="938213" y="5348288"/>
          <p14:tracePt t="55308" x="946150" y="5348288"/>
          <p14:tracePt t="55334" x="955675" y="5348288"/>
          <p14:tracePt t="55374" x="965200" y="5348288"/>
          <p14:tracePt t="55413" x="973138" y="5348288"/>
          <p14:tracePt t="55443" x="982663" y="5348288"/>
          <p14:tracePt t="55463" x="990600" y="5348288"/>
          <p14:tracePt t="55483" x="1000125" y="5348288"/>
          <p14:tracePt t="55503" x="1017588" y="5348288"/>
          <p14:tracePt t="55523" x="1027113" y="5348288"/>
          <p14:tracePt t="55543" x="1036638" y="5348288"/>
          <p14:tracePt t="55552" x="1044575" y="5348288"/>
          <p14:tracePt t="55562" x="1054100" y="5348288"/>
          <p14:tracePt t="55592" x="1081088" y="5348288"/>
          <p14:tracePt t="55602" x="1089025" y="5357813"/>
          <p14:tracePt t="55612" x="1108075" y="5357813"/>
          <p14:tracePt t="55625" x="1116013" y="5357813"/>
          <p14:tracePt t="55642" x="1133475" y="5357813"/>
          <p14:tracePt t="55659" x="1160463" y="5357813"/>
          <p14:tracePt t="55676" x="1187450" y="5357813"/>
          <p14:tracePt t="55692" x="1204913" y="5357813"/>
          <p14:tracePt t="55709" x="1223963" y="5357813"/>
          <p14:tracePt t="55726" x="1276350" y="5357813"/>
          <p14:tracePt t="55742" x="1339850" y="5367338"/>
          <p14:tracePt t="55759" x="1384300" y="5367338"/>
          <p14:tracePt t="55776" x="1490663" y="5367338"/>
          <p14:tracePt t="55792" x="1652588" y="5375275"/>
          <p14:tracePt t="55809" x="1697038" y="5375275"/>
          <p14:tracePt t="55826" x="1822450" y="5375275"/>
          <p14:tracePt t="55843" x="1893888" y="5375275"/>
          <p14:tracePt t="55859" x="1928813" y="5375275"/>
          <p14:tracePt t="55876" x="2017713" y="5375275"/>
          <p14:tracePt t="55893" x="2125663" y="5375275"/>
          <p14:tracePt t="55909" x="2160588" y="5375275"/>
          <p14:tracePt t="55926" x="2214563" y="5375275"/>
          <p14:tracePt t="55943" x="2251075" y="5375275"/>
          <p14:tracePt t="55960" x="2268538" y="5375275"/>
          <p14:tracePt t="55976" x="2312988" y="5375275"/>
          <p14:tracePt t="55993" x="2347913" y="5375275"/>
          <p14:tracePt t="56009" x="2374900" y="5375275"/>
          <p14:tracePt t="56026" x="2384425" y="5375275"/>
          <p14:tracePt t="56043" x="2438400" y="5375275"/>
          <p14:tracePt t="56060" x="2473325" y="5375275"/>
          <p14:tracePt t="56076" x="2482850" y="5375275"/>
          <p14:tracePt t="56093" x="2500313" y="5375275"/>
          <p14:tracePt t="56110" x="2544763" y="5375275"/>
          <p14:tracePt t="56126" x="2571750" y="5375275"/>
          <p14:tracePt t="56143" x="2616200" y="5375275"/>
          <p14:tracePt t="56160" x="2660650" y="5384800"/>
          <p14:tracePt t="56177" x="2697163" y="5402263"/>
          <p14:tracePt t="56193" x="2741613" y="5402263"/>
          <p14:tracePt t="56210" x="2786063" y="5429250"/>
          <p14:tracePt t="56227" x="2813050" y="5429250"/>
          <p14:tracePt t="56243" x="2884488" y="5446713"/>
          <p14:tracePt t="56260" x="2955925" y="5446713"/>
          <p14:tracePt t="56277" x="2990850" y="5456238"/>
          <p14:tracePt t="56293" x="3036888" y="5473700"/>
          <p14:tracePt t="56310" x="3071813" y="5500688"/>
          <p14:tracePt t="56327" x="3081338" y="5500688"/>
          <p14:tracePt t="56344" x="3098800" y="5500688"/>
          <p14:tracePt t="56360" x="3116263" y="5510213"/>
          <p14:tracePt t="65861" x="3125788" y="5510213"/>
          <p14:tracePt t="65871" x="3143250" y="5510213"/>
          <p14:tracePt t="65881" x="3187700" y="5465763"/>
          <p14:tracePt t="65896" x="3268663" y="5465763"/>
          <p14:tracePt t="65913" x="3375025" y="5465763"/>
          <p14:tracePt t="65930" x="3411538" y="5465763"/>
          <p14:tracePt t="65946" x="3500438" y="5510213"/>
          <p14:tracePt t="65963" x="3741738" y="5661025"/>
          <p14:tracePt t="65980" x="3875088" y="5751513"/>
          <p14:tracePt t="65996" x="4062413" y="5902325"/>
          <p14:tracePt t="66013" x="4251325" y="5938838"/>
          <p14:tracePt t="66030" x="4465638" y="5956300"/>
          <p14:tracePt t="66046" x="4527550" y="5965825"/>
          <p14:tracePt t="66063" x="4768850" y="6153150"/>
          <p14:tracePt t="66080" x="5018088" y="6313488"/>
          <p14:tracePt t="66097" x="5153025" y="6411913"/>
          <p14:tracePt t="66113" x="5259388" y="6473825"/>
          <p14:tracePt t="66130" x="5394325" y="6554788"/>
          <p14:tracePt t="66147" x="5500688" y="6572250"/>
          <p14:tracePt t="66163" x="5626100" y="6589713"/>
          <p14:tracePt t="66180" x="5715000" y="6599238"/>
          <p14:tracePt t="66197" x="5776913" y="6608763"/>
          <p14:tracePt t="66213" x="5875338" y="6608763"/>
          <p14:tracePt t="66230" x="5946775" y="6599238"/>
          <p14:tracePt t="66247" x="6027738" y="6589713"/>
          <p14:tracePt t="66264" x="6143625" y="6572250"/>
          <p14:tracePt t="66280" x="6251575" y="6473825"/>
          <p14:tracePt t="66297" x="6276975" y="6438900"/>
          <p14:tracePt t="66314" x="6340475" y="6348413"/>
          <p14:tracePt t="66330" x="6375400" y="6242050"/>
          <p14:tracePt t="66347" x="6384925" y="6224588"/>
          <p14:tracePt t="66398" x="6394450" y="6205538"/>
          <p14:tracePt t="66408" x="6419850" y="6205538"/>
          <p14:tracePt t="66417" x="6438900" y="6197600"/>
          <p14:tracePt t="66431" x="6446838" y="6188075"/>
          <p14:tracePt t="66447" x="6510338" y="6170613"/>
          <p14:tracePt t="66464" x="6537325" y="6170613"/>
          <p14:tracePt t="66481" x="6902450" y="6161088"/>
          <p14:tracePt t="66497" x="6902450" y="6116638"/>
          <p14:tracePt t="66514" x="6902450" y="6027738"/>
          <p14:tracePt t="66531" x="6902450" y="59023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0"/>
            <a:ext cx="7986712" cy="716973"/>
          </a:xfrm>
        </p:spPr>
        <p:txBody>
          <a:bodyPr/>
          <a:lstStyle/>
          <a:p>
            <a:r>
              <a:rPr lang="en-IN" sz="2400" dirty="0" smtClean="0"/>
              <a:t>Real-world Examples: Bat-signal and GW-wave Analysis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15</a:t>
            </a:fld>
            <a:r>
              <a:rPr lang="en-US" dirty="0" smtClean="0"/>
              <a:t>/36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580" t="522" r="9176" b="1"/>
          <a:stretch/>
        </p:blipFill>
        <p:spPr>
          <a:xfrm>
            <a:off x="202720" y="811124"/>
            <a:ext cx="5219642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965" t="4927" r="9177"/>
          <a:stretch/>
        </p:blipFill>
        <p:spPr>
          <a:xfrm>
            <a:off x="3450625" y="3926737"/>
            <a:ext cx="5633049" cy="288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76830" y="1068790"/>
            <a:ext cx="35068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1 Time-frequency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analysis of the popular ’</a:t>
            </a:r>
            <a:r>
              <a:rPr lang="en-GB" dirty="0" err="1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Batsignal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’, an echolocation</a:t>
            </a:r>
          </a:p>
          <a:p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pulse emitted by a big brown bat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720" y="4974485"/>
            <a:ext cx="3090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2 Frequency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estimation for the binary black-hole collision event GW150914 observed at Hanford, Washington (H1)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2497"/>
          <a:stretch/>
        </p:blipFill>
        <p:spPr>
          <a:xfrm>
            <a:off x="217522" y="3965934"/>
            <a:ext cx="2938602" cy="914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76829" y="2269119"/>
            <a:ext cx="3506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Key observation:</a:t>
            </a:r>
          </a:p>
          <a:p>
            <a:r>
              <a:rPr lang="en-GB" dirty="0" smtClean="0">
                <a:latin typeface="Calibri" panose="020F0502020204030204" pitchFamily="34" charset="0"/>
              </a:rPr>
              <a:t>Three components detected and estimated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2720" y="6174814"/>
            <a:ext cx="3912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Key observation:</a:t>
            </a:r>
          </a:p>
          <a:p>
            <a:r>
              <a:rPr lang="en-GB" dirty="0" smtClean="0">
                <a:latin typeface="Calibri" panose="020F0502020204030204" pitchFamily="34" charset="0"/>
              </a:rPr>
              <a:t>Smoother estimate of different phases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63"/>
    </mc:Choice>
    <mc:Fallback>
      <p:transition spd="slow" advTm="4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9" x="6884988" y="5902325"/>
          <p14:tracePt t="2144" x="6867525" y="5884863"/>
          <p14:tracePt t="2159" x="6840538" y="5875338"/>
          <p14:tracePt t="2175" x="6831013" y="5875338"/>
          <p14:tracePt t="2190" x="6804025" y="5867400"/>
          <p14:tracePt t="2206" x="6786563" y="5857875"/>
          <p14:tracePt t="2221" x="6751638" y="5840413"/>
          <p14:tracePt t="2236" x="6724650" y="5822950"/>
          <p14:tracePt t="2252" x="6653213" y="5776913"/>
          <p14:tracePt t="2267" x="6608763" y="5759450"/>
          <p14:tracePt t="2282" x="6491288" y="5697538"/>
          <p14:tracePt t="2299" x="6330950" y="5626100"/>
          <p14:tracePt t="2316" x="6232525" y="5581650"/>
          <p14:tracePt t="2332" x="5991225" y="5483225"/>
          <p14:tracePt t="2349" x="5715000" y="5411788"/>
          <p14:tracePt t="2366" x="5581650" y="5295900"/>
          <p14:tracePt t="2383" x="5276850" y="5045075"/>
          <p14:tracePt t="2399" x="4929188" y="4803775"/>
          <p14:tracePt t="2416" x="4803775" y="4732338"/>
          <p14:tracePt t="2433" x="4527550" y="4625975"/>
          <p14:tracePt t="2449" x="4330700" y="4491038"/>
          <p14:tracePt t="2467" x="4170363" y="4322763"/>
          <p14:tracePt t="2483" x="4098925" y="4205288"/>
          <p14:tracePt t="2499" x="3983038" y="4081463"/>
          <p14:tracePt t="2516" x="3929063" y="4044950"/>
          <p14:tracePt t="2533" x="3840163" y="3973513"/>
          <p14:tracePt t="2550" x="3759200" y="3867150"/>
          <p14:tracePt t="2566" x="3625850" y="3625850"/>
          <p14:tracePt t="2596" x="3438525" y="3313113"/>
          <p14:tracePt t="2626" x="3295650" y="3187700"/>
          <p14:tracePt t="2644" x="3268663" y="3089275"/>
          <p14:tracePt t="2661" x="3205163" y="2813050"/>
          <p14:tracePt t="2677" x="3179763" y="2697163"/>
          <p14:tracePt t="2694" x="3170238" y="2660650"/>
          <p14:tracePt t="2710" x="3170238" y="2652713"/>
          <p14:tracePt t="2726" x="3170238" y="2643188"/>
          <p14:tracePt t="2742" x="3170238" y="2625725"/>
          <p14:tracePt t="3401" x="3133725" y="2625725"/>
          <p14:tracePt t="3417" x="3098800" y="2625725"/>
          <p14:tracePt t="3432" x="3017838" y="2608263"/>
          <p14:tracePt t="3447" x="2901950" y="2598738"/>
          <p14:tracePt t="3463" x="2393950" y="2268538"/>
          <p14:tracePt t="3480" x="2044700" y="1982788"/>
          <p14:tracePt t="3510" x="1081088" y="1527175"/>
          <p14:tracePt t="3542" x="482600" y="1187450"/>
          <p14:tracePt t="3573" x="250825" y="990600"/>
          <p14:tracePt t="3590" x="133350" y="928688"/>
          <p14:tracePt t="3606" x="98425" y="911225"/>
          <p14:tracePt t="3622" x="17463" y="866775"/>
          <p14:tracePt t="20602" x="4402138" y="3867150"/>
          <p14:tracePt t="20616" x="4375150" y="3857625"/>
          <p14:tracePt t="20633" x="4197350" y="3830638"/>
          <p14:tracePt t="20664" x="3759200" y="3822700"/>
          <p14:tracePt t="20693" x="3214688" y="3867150"/>
          <p14:tracePt t="20722" x="2598738" y="3946525"/>
          <p14:tracePt t="20752" x="2108200" y="4027488"/>
          <p14:tracePt t="20767" x="1965325" y="4054475"/>
          <p14:tracePt t="20783" x="1687513" y="4116388"/>
          <p14:tracePt t="20800" x="1455738" y="4143375"/>
          <p14:tracePt t="20817" x="1347788" y="4179888"/>
          <p14:tracePt t="20833" x="1143000" y="4205288"/>
          <p14:tracePt t="20850" x="990600" y="4224338"/>
          <p14:tracePt t="20867" x="911225" y="4224338"/>
          <p14:tracePt t="20884" x="741363" y="4259263"/>
          <p14:tracePt t="20900" x="554038" y="4286250"/>
          <p14:tracePt t="20917" x="473075" y="4295775"/>
          <p14:tracePt t="20934" x="330200" y="4303713"/>
          <p14:tracePt t="20950" x="187325" y="4340225"/>
          <p14:tracePt t="20967" x="115888" y="4384675"/>
          <p14:tracePt t="20984" x="0" y="4419600"/>
          <p14:tracePt t="21237" x="9525" y="5000625"/>
          <p14:tracePt t="21248" x="61913" y="5018088"/>
          <p14:tracePt t="21258" x="107950" y="5037138"/>
          <p14:tracePt t="21268" x="179388" y="5089525"/>
          <p14:tracePt t="21284" x="231775" y="5108575"/>
          <p14:tracePt t="21301" x="339725" y="5170488"/>
          <p14:tracePt t="21318" x="482600" y="5214938"/>
          <p14:tracePt t="21334" x="527050" y="5214938"/>
          <p14:tracePt t="21351" x="625475" y="5232400"/>
          <p14:tracePt t="21368" x="723900" y="5232400"/>
          <p14:tracePt t="21385" x="830263" y="5232400"/>
          <p14:tracePt t="21401" x="928688" y="5241925"/>
          <p14:tracePt t="21418" x="1062038" y="5241925"/>
          <p14:tracePt t="21435" x="1098550" y="5241925"/>
          <p14:tracePt t="21451" x="1152525" y="5251450"/>
          <p14:tracePt t="21468" x="1160463" y="5251450"/>
          <p14:tracePt t="21501" x="1196975" y="5251450"/>
          <p14:tracePt t="21518" x="1214438" y="5251450"/>
          <p14:tracePt t="21535" x="1223963" y="5251450"/>
          <p14:tracePt t="21568" x="1241425" y="5251450"/>
          <p14:tracePt t="21602" x="1268413" y="5241925"/>
          <p14:tracePt t="21618" x="1295400" y="5180013"/>
          <p14:tracePt t="21635" x="1322388" y="5133975"/>
          <p14:tracePt t="21652" x="1330325" y="5108575"/>
          <p14:tracePt t="21668" x="1339850" y="5072063"/>
          <p14:tracePt t="21685" x="1357313" y="5027613"/>
          <p14:tracePt t="21702" x="1366838" y="5018088"/>
          <p14:tracePt t="21719" x="1374775" y="5000625"/>
          <p14:tracePt t="21735" x="1374775" y="4983163"/>
          <p14:tracePt t="21769" x="1384300" y="4983163"/>
          <p14:tracePt t="21785" x="1393825" y="4965700"/>
          <p14:tracePt t="21802" x="1401763" y="4946650"/>
          <p14:tracePt t="21819" x="1419225" y="4894263"/>
          <p14:tracePt t="21835" x="1428750" y="4840288"/>
          <p14:tracePt t="21852" x="1446213" y="4795838"/>
          <p14:tracePt t="21869" x="1446213" y="4776788"/>
          <p14:tracePt t="21886" x="1465263" y="4759325"/>
          <p14:tracePt t="21902" x="1482725" y="4751388"/>
          <p14:tracePt t="21919" x="1500188" y="4741863"/>
          <p14:tracePt t="21936" x="1527175" y="4741863"/>
          <p14:tracePt t="21953" x="1554163" y="4741863"/>
          <p14:tracePt t="21969" x="1589088" y="4741863"/>
          <p14:tracePt t="21986" x="1625600" y="4751388"/>
          <p14:tracePt t="22002" x="1660525" y="4768850"/>
          <p14:tracePt t="22019" x="1687513" y="4786313"/>
          <p14:tracePt t="22036" x="1731963" y="4813300"/>
          <p14:tracePt t="22053" x="1776413" y="4840288"/>
          <p14:tracePt t="22069" x="1785938" y="4840288"/>
          <p14:tracePt t="22086" x="1803400" y="4857750"/>
          <p14:tracePt t="22103" x="1812925" y="4857750"/>
          <p14:tracePt t="22119" x="1830388" y="4857750"/>
          <p14:tracePt t="22136" x="1857375" y="4857750"/>
          <p14:tracePt t="24289" x="1830388" y="4857750"/>
          <p14:tracePt t="24299" x="1812925" y="4857750"/>
          <p14:tracePt t="24309" x="1768475" y="4857750"/>
          <p14:tracePt t="24324" x="1731963" y="4751388"/>
          <p14:tracePt t="24341" x="1571625" y="4473575"/>
          <p14:tracePt t="24357" x="1428750" y="4348163"/>
          <p14:tracePt t="24374" x="1285875" y="4303713"/>
          <p14:tracePt t="24391" x="1116013" y="4152900"/>
          <p14:tracePt t="24407" x="1027113" y="3946525"/>
          <p14:tracePt t="24424" x="758825" y="3384550"/>
          <p14:tracePt t="24441" x="536575" y="2901950"/>
          <p14:tracePt t="24473" x="223838" y="2232025"/>
          <p14:tracePt t="26148" x="1660525" y="4375150"/>
          <p14:tracePt t="26164" x="1633538" y="4394200"/>
          <p14:tracePt t="26181" x="1608138" y="4402138"/>
          <p14:tracePt t="26194" x="1608138" y="4411663"/>
          <p14:tracePt t="26476" x="1608138" y="4394200"/>
          <p14:tracePt t="26486" x="1616075" y="4375150"/>
          <p14:tracePt t="26496" x="1625600" y="4367213"/>
          <p14:tracePt t="26506" x="1633538" y="4348163"/>
          <p14:tracePt t="26516" x="1643063" y="4322763"/>
          <p14:tracePt t="26528" x="1643063" y="4295775"/>
          <p14:tracePt t="26546" x="1643063" y="4286250"/>
          <p14:tracePt t="26562" x="1652588" y="4276725"/>
          <p14:tracePt t="26578" x="1660525" y="4268788"/>
          <p14:tracePt t="30194" x="107950" y="1000125"/>
          <p14:tracePt t="30211" x="509588" y="1419225"/>
          <p14:tracePt t="30229" x="1428750" y="1633538"/>
          <p14:tracePt t="30260" x="2928938" y="2884488"/>
          <p14:tracePt t="30305" x="4017963" y="4133850"/>
          <p14:tracePt t="30348" x="4276725" y="4205288"/>
          <p14:tracePt t="30691" x="4295775" y="4214813"/>
          <p14:tracePt t="30707" x="4313238" y="4268788"/>
          <p14:tracePt t="30723" x="4394200" y="4518025"/>
          <p14:tracePt t="30738" x="4419600" y="4572000"/>
          <p14:tracePt t="30754" x="4491038" y="4741863"/>
          <p14:tracePt t="30770" x="4537075" y="5295900"/>
          <p14:tracePt t="30787" x="4537075" y="5357813"/>
          <p14:tracePt t="30804" x="4537075" y="5411788"/>
          <p14:tracePt t="30820" x="4554538" y="5830888"/>
          <p14:tracePt t="30837" x="4527550" y="6126163"/>
          <p14:tracePt t="30854" x="4527550" y="6180138"/>
          <p14:tracePt t="30871" x="4554538" y="6215063"/>
          <p14:tracePt t="30887" x="4527550" y="6473825"/>
          <p14:tracePt t="30904" x="4518025" y="6572250"/>
          <p14:tracePt t="30921" x="4491038" y="6634163"/>
          <p14:tracePt t="31079" x="4491038" y="6626225"/>
          <p14:tracePt t="31094" x="4483100" y="6626225"/>
          <p14:tracePt t="31128" x="4483100" y="6616700"/>
          <p14:tracePt t="31188" x="4483100" y="6608763"/>
          <p14:tracePt t="31208" x="4483100" y="6599238"/>
          <p14:tracePt t="31223" x="4483100" y="6589713"/>
          <p14:tracePt t="31238" x="4483100" y="6572250"/>
          <p14:tracePt t="31255" x="4483100" y="6562725"/>
          <p14:tracePt t="31271" x="4500563" y="6545263"/>
          <p14:tracePt t="31288" x="4527550" y="6527800"/>
          <p14:tracePt t="31305" x="4545013" y="6527800"/>
          <p14:tracePt t="31321" x="4562475" y="6518275"/>
          <p14:tracePt t="31338" x="4608513" y="6510338"/>
          <p14:tracePt t="31355" x="4625975" y="6510338"/>
          <p14:tracePt t="31372" x="4679950" y="6473825"/>
          <p14:tracePt t="31388" x="4714875" y="6456363"/>
          <p14:tracePt t="31405" x="4724400" y="6446838"/>
          <p14:tracePt t="31422" x="4776788" y="6411913"/>
          <p14:tracePt t="31438" x="4830763" y="6357938"/>
          <p14:tracePt t="31455" x="4867275" y="6340475"/>
          <p14:tracePt t="31472" x="4919663" y="6303963"/>
          <p14:tracePt t="31488" x="4983163" y="6296025"/>
          <p14:tracePt t="31505" x="4983163" y="6286500"/>
          <p14:tracePt t="31522" x="5010150" y="6276975"/>
          <p14:tracePt t="31538" x="5054600" y="6276975"/>
          <p14:tracePt t="31555" x="5072063" y="6269038"/>
          <p14:tracePt t="31572" x="5116513" y="6259513"/>
          <p14:tracePt t="31588" x="5205413" y="6242050"/>
          <p14:tracePt t="31605" x="5276850" y="6215063"/>
          <p14:tracePt t="31622" x="5322888" y="6205538"/>
          <p14:tracePt t="31639" x="5419725" y="6197600"/>
          <p14:tracePt t="31655" x="5518150" y="6180138"/>
          <p14:tracePt t="31672" x="5581650" y="6180138"/>
          <p14:tracePt t="31689" x="5680075" y="6170613"/>
          <p14:tracePt t="31705" x="5822950" y="6153150"/>
          <p14:tracePt t="31722" x="5867400" y="6153150"/>
          <p14:tracePt t="31739" x="5911850" y="6116638"/>
          <p14:tracePt t="31756" x="5965825" y="6116638"/>
          <p14:tracePt t="31789" x="5983288" y="6116638"/>
          <p14:tracePt t="31806" x="6000750" y="6116638"/>
          <p14:tracePt t="31839" x="6010275" y="6116638"/>
          <p14:tracePt t="31856" x="6018213" y="6116638"/>
          <p14:tracePt t="32431" x="6010275" y="6116638"/>
          <p14:tracePt t="32446" x="6000750" y="6116638"/>
          <p14:tracePt t="32462" x="5983288" y="6116638"/>
          <p14:tracePt t="32477" x="5973763" y="6116638"/>
          <p14:tracePt t="32492" x="5929313" y="6116638"/>
          <p14:tracePt t="32508" x="5911850" y="6116638"/>
          <p14:tracePt t="32524" x="5894388" y="6116638"/>
          <p14:tracePt t="32540" x="5848350" y="6116638"/>
          <p14:tracePt t="32557" x="5822950" y="6116638"/>
          <p14:tracePt t="32574" x="5803900" y="6116638"/>
          <p14:tracePt t="32591" x="5768975" y="6116638"/>
          <p14:tracePt t="32607" x="5759450" y="6116638"/>
          <p14:tracePt t="32624" x="5732463" y="6116638"/>
          <p14:tracePt t="32641" x="5697538" y="6116638"/>
          <p14:tracePt t="32657" x="5688013" y="6116638"/>
          <p14:tracePt t="32674" x="5653088" y="6116638"/>
          <p14:tracePt t="32691" x="5626100" y="6116638"/>
          <p14:tracePt t="32708" x="5616575" y="6116638"/>
          <p14:tracePt t="32724" x="5608638" y="6116638"/>
          <p14:tracePt t="32741" x="5581650" y="6116638"/>
          <p14:tracePt t="32758" x="5562600" y="6116638"/>
          <p14:tracePt t="32774" x="5554663" y="6116638"/>
          <p14:tracePt t="32791" x="5545138" y="6116638"/>
          <p14:tracePt t="32808" x="5537200" y="6116638"/>
          <p14:tracePt t="32824" x="5527675" y="6116638"/>
          <p14:tracePt t="32841" x="5518150" y="6116638"/>
          <p14:tracePt t="32858" x="5510213" y="6116638"/>
          <p14:tracePt t="32888" x="5500688" y="6116638"/>
          <p14:tracePt t="33196" x="5500688" y="6108700"/>
          <p14:tracePt t="33236" x="5510213" y="6108700"/>
          <p14:tracePt t="33251" x="5518150" y="6108700"/>
          <p14:tracePt t="33266" x="5518150" y="6099175"/>
          <p14:tracePt t="33285" x="5527675" y="6099175"/>
          <p14:tracePt t="33300" x="5527675" y="6089650"/>
          <p14:tracePt t="33335" x="5537200" y="6089650"/>
          <p14:tracePt t="33365" x="5537200" y="6081713"/>
          <p14:tracePt t="34518" x="5545138" y="6081713"/>
          <p14:tracePt t="34627" x="5545138" y="6072188"/>
          <p14:tracePt t="34667" x="5554663" y="6072188"/>
          <p14:tracePt t="34681" x="5562600" y="6072188"/>
          <p14:tracePt t="34697" x="5562600" y="6062663"/>
          <p14:tracePt t="34712" x="5572125" y="6062663"/>
          <p14:tracePt t="34746" x="5581650" y="6054725"/>
          <p14:tracePt t="34763" x="5589588" y="6054725"/>
          <p14:tracePt t="34778" x="5599113" y="6045200"/>
          <p14:tracePt t="34796" x="5616575" y="6045200"/>
          <p14:tracePt t="34813" x="5616575" y="6037263"/>
          <p14:tracePt t="34832" x="5634038" y="6037263"/>
          <p14:tracePt t="34848" x="5643563" y="6037263"/>
          <p14:tracePt t="34879" x="5653088" y="6037263"/>
          <p14:tracePt t="34895" x="5661025" y="6037263"/>
          <p14:tracePt t="34912" x="5670550" y="6037263"/>
          <p14:tracePt t="34929" x="5688013" y="6027738"/>
          <p14:tracePt t="34945" x="5697538" y="6027738"/>
          <p14:tracePt t="34962" x="5705475" y="6027738"/>
          <p14:tracePt t="34979" x="5741988" y="6027738"/>
          <p14:tracePt t="34995" x="5768975" y="6027738"/>
          <p14:tracePt t="35012" x="5795963" y="6027738"/>
          <p14:tracePt t="35029" x="5840413" y="6027738"/>
          <p14:tracePt t="35046" x="5884863" y="6027738"/>
          <p14:tracePt t="35062" x="5911850" y="6027738"/>
          <p14:tracePt t="35079" x="5938838" y="6027738"/>
          <p14:tracePt t="35096" x="5973763" y="6027738"/>
          <p14:tracePt t="35112" x="5991225" y="6027738"/>
          <p14:tracePt t="35129" x="6018213" y="6027738"/>
          <p14:tracePt t="35146" x="6054725" y="6027738"/>
          <p14:tracePt t="35162" x="6062663" y="6027738"/>
          <p14:tracePt t="35179" x="6108700" y="6027738"/>
          <p14:tracePt t="35196" x="6143625" y="6027738"/>
          <p14:tracePt t="35213" x="6161088" y="6027738"/>
          <p14:tracePt t="35229" x="6188075" y="6027738"/>
          <p14:tracePt t="35246" x="6224588" y="6018213"/>
          <p14:tracePt t="35263" x="6251575" y="6018213"/>
          <p14:tracePt t="35279" x="6286500" y="6018213"/>
          <p14:tracePt t="35296" x="6340475" y="6018213"/>
          <p14:tracePt t="35313" x="6367463" y="6018213"/>
          <p14:tracePt t="35329" x="6402388" y="6018213"/>
          <p14:tracePt t="35346" x="6419850" y="6018213"/>
          <p14:tracePt t="35363" x="6456363" y="6018213"/>
          <p14:tracePt t="35380" x="6465888" y="6018213"/>
          <p14:tracePt t="35396" x="6483350" y="6018213"/>
          <p14:tracePt t="35413" x="6500813" y="6018213"/>
          <p14:tracePt t="35446" x="6510338" y="6018213"/>
          <p14:tracePt t="35492" x="6518275" y="6018213"/>
          <p14:tracePt t="35507" x="6518275" y="6027738"/>
          <p14:tracePt t="36148" x="6527800" y="6027738"/>
          <p14:tracePt t="36163" x="6537325" y="6027738"/>
          <p14:tracePt t="36178" x="6545263" y="6027738"/>
          <p14:tracePt t="36197" x="6562725" y="6027738"/>
          <p14:tracePt t="36213" x="6581775" y="6027738"/>
          <p14:tracePt t="36228" x="6616700" y="6027738"/>
          <p14:tracePt t="36243" x="6643688" y="6027738"/>
          <p14:tracePt t="36259" x="6697663" y="6027738"/>
          <p14:tracePt t="36274" x="6742113" y="6027738"/>
          <p14:tracePt t="36289" x="6875463" y="6027738"/>
          <p14:tracePt t="36305" x="6946900" y="6027738"/>
          <p14:tracePt t="36320" x="7108825" y="6045200"/>
          <p14:tracePt t="36335" x="7143750" y="6045200"/>
          <p14:tracePt t="36350" x="7242175" y="6045200"/>
          <p14:tracePt t="36365" x="7296150" y="6045200"/>
          <p14:tracePt t="36382" x="7348538" y="6045200"/>
          <p14:tracePt t="36398" x="7446963" y="6045200"/>
          <p14:tracePt t="36415" x="7510463" y="6045200"/>
          <p14:tracePt t="36432" x="7572375" y="6045200"/>
          <p14:tracePt t="36448" x="7634288" y="6045200"/>
          <p14:tracePt t="36465" x="7643813" y="6045200"/>
          <p14:tracePt t="36482" x="7688263" y="6045200"/>
          <p14:tracePt t="36498" x="7742238" y="6045200"/>
          <p14:tracePt t="36515" x="7813675" y="6045200"/>
          <p14:tracePt t="36532" x="7848600" y="6037263"/>
          <p14:tracePt t="36549" x="7974013" y="6037263"/>
          <p14:tracePt t="36565" x="8062913" y="6037263"/>
          <p14:tracePt t="36582" x="8126413" y="6037263"/>
          <p14:tracePt t="36599" x="8215313" y="6027738"/>
          <p14:tracePt t="36615" x="8277225" y="5965825"/>
          <p14:tracePt t="36632" x="8304213" y="5965825"/>
          <p14:tracePt t="36649" x="8340725" y="5946775"/>
          <p14:tracePt t="36665" x="8358188" y="5938838"/>
          <p14:tracePt t="36682" x="8367713" y="5919788"/>
          <p14:tracePt t="36699" x="8412163" y="5894388"/>
          <p14:tracePt t="36716" x="8412163" y="5875338"/>
          <p14:tracePt t="36833" x="8412163" y="5867400"/>
          <p14:tracePt t="36853" x="8420100" y="5840413"/>
          <p14:tracePt t="37191" x="8439150" y="5840413"/>
          <p14:tracePt t="37211" x="8447088" y="5840413"/>
          <p14:tracePt t="37231" x="8447088" y="5830888"/>
          <p14:tracePt t="37290" x="8447088" y="5813425"/>
          <p14:tracePt t="37306" x="8447088" y="5803900"/>
          <p14:tracePt t="37320" x="8447088" y="5741988"/>
          <p14:tracePt t="37336" x="8466138" y="5688013"/>
          <p14:tracePt t="37351" x="8474075" y="5599113"/>
          <p14:tracePt t="37367" x="8474075" y="5589588"/>
          <p14:tracePt t="37384" x="8474075" y="5581650"/>
          <p14:tracePt t="37400" x="8491538" y="5572125"/>
          <p14:tracePt t="37417" x="8491538" y="5562600"/>
          <p14:tracePt t="37434" x="8491538" y="5554663"/>
          <p14:tracePt t="37451" x="8491538" y="5510213"/>
          <p14:tracePt t="37467" x="8501063" y="5483225"/>
          <p14:tracePt t="37484" x="8501063" y="5456238"/>
          <p14:tracePt t="37501" x="8501063" y="5429250"/>
          <p14:tracePt t="37517" x="8501063" y="5411788"/>
          <p14:tracePt t="37534" x="8501063" y="5384800"/>
          <p14:tracePt t="37551" x="8501063" y="5340350"/>
          <p14:tracePt t="37567" x="8501063" y="5330825"/>
          <p14:tracePt t="37601" x="8491538" y="5313363"/>
          <p14:tracePt t="37618" x="8483600" y="5313363"/>
          <p14:tracePt t="37634" x="8474075" y="5295900"/>
          <p14:tracePt t="37651" x="8456613" y="5268913"/>
          <p14:tracePt t="37668" x="8447088" y="5241925"/>
          <p14:tracePt t="37684" x="8429625" y="5205413"/>
          <p14:tracePt t="37701" x="8420100" y="5180013"/>
          <p14:tracePt t="37718" x="8402638" y="5143500"/>
          <p14:tracePt t="37734" x="8385175" y="5143500"/>
          <p14:tracePt t="37751" x="8385175" y="5133975"/>
          <p14:tracePt t="37768" x="8375650" y="5133975"/>
          <p14:tracePt t="37784" x="8358188" y="5133975"/>
          <p14:tracePt t="37801" x="8348663" y="5126038"/>
          <p14:tracePt t="37818" x="8313738" y="5126038"/>
          <p14:tracePt t="37835" x="8304213" y="5126038"/>
          <p14:tracePt t="37851" x="8286750" y="5126038"/>
          <p14:tracePt t="37868" x="8277225" y="5126038"/>
          <p14:tracePt t="37901" x="8269288" y="5126038"/>
          <p14:tracePt t="37918" x="8251825" y="5133975"/>
          <p14:tracePt t="37952" x="8242300" y="5133975"/>
          <p14:tracePt t="38046" x="8232775" y="5133975"/>
          <p14:tracePt t="38404" x="8242300" y="5133975"/>
          <p14:tracePt t="38443" x="8242300" y="5160963"/>
          <p14:tracePt t="38459" x="8242300" y="5187950"/>
          <p14:tracePt t="38474" x="8251825" y="5268913"/>
          <p14:tracePt t="38505" x="8251825" y="5286375"/>
          <p14:tracePt t="38520" x="8251825" y="5303838"/>
          <p14:tracePt t="38536" x="8170863" y="5446713"/>
          <p14:tracePt t="38553" x="8062913" y="5634038"/>
          <p14:tracePt t="38569" x="8010525" y="5680075"/>
          <p14:tracePt t="38586" x="7902575" y="5751513"/>
          <p14:tracePt t="38603" x="7813675" y="5776913"/>
          <p14:tracePt t="38619" x="7777163" y="5795963"/>
          <p14:tracePt t="38636" x="7634288" y="5830888"/>
          <p14:tracePt t="38653" x="7473950" y="5973763"/>
          <p14:tracePt t="38670" x="7340600" y="6018213"/>
          <p14:tracePt t="38686" x="7134225" y="6116638"/>
          <p14:tracePt t="38703" x="6965950" y="6170613"/>
          <p14:tracePt t="38720" x="6867525" y="6170613"/>
          <p14:tracePt t="38736" x="6634163" y="6153150"/>
          <p14:tracePt t="38753" x="6446838" y="6116638"/>
          <p14:tracePt t="38770" x="6357938" y="6108700"/>
          <p14:tracePt t="38786" x="6197600" y="6089650"/>
          <p14:tracePt t="38803" x="6126163" y="6081713"/>
          <p14:tracePt t="38820" x="6072188" y="6072188"/>
          <p14:tracePt t="38837" x="6054725" y="6072188"/>
          <p14:tracePt t="38853" x="6018213" y="6072188"/>
          <p14:tracePt t="38870" x="5991225" y="6072188"/>
          <p14:tracePt t="38887" x="5965825" y="6081713"/>
          <p14:tracePt t="38903" x="5929313" y="6081713"/>
          <p14:tracePt t="38920" x="5919788" y="6081713"/>
          <p14:tracePt t="39129" x="5929313" y="6081713"/>
          <p14:tracePt t="39149" x="5938838" y="6081713"/>
          <p14:tracePt t="39164" x="5946775" y="6081713"/>
          <p14:tracePt t="39179" x="5965825" y="6081713"/>
          <p14:tracePt t="39258" x="5973763" y="60817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7" y="131763"/>
            <a:ext cx="7903585" cy="557212"/>
          </a:xfrm>
        </p:spPr>
        <p:txBody>
          <a:bodyPr/>
          <a:lstStyle/>
          <a:p>
            <a:r>
              <a:rPr lang="en-IN" sz="2400" dirty="0"/>
              <a:t>Real-world Examples</a:t>
            </a:r>
            <a:r>
              <a:rPr lang="en-IN" sz="2400" dirty="0" smtClean="0"/>
              <a:t>: Supply Frequency Estimation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16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9528" y="4954246"/>
            <a:ext cx="8964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 Estimation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of abrupt change in fundamental supply frequency using stator current of a squirrel cage induction motor. The temporal resolution during the initial stages of the abrupt change is depicted in the inset in log-scale.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6401" r="8789" b="2703"/>
          <a:stretch/>
        </p:blipFill>
        <p:spPr>
          <a:xfrm>
            <a:off x="886056" y="1075843"/>
            <a:ext cx="7282905" cy="3840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528" y="5919182"/>
            <a:ext cx="8747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Key observations:</a:t>
            </a:r>
          </a:p>
          <a:p>
            <a:r>
              <a:rPr lang="en-GB" dirty="0" smtClean="0">
                <a:latin typeface="Calibri" panose="020F0502020204030204" pitchFamily="34" charset="0"/>
              </a:rPr>
              <a:t>Fast response</a:t>
            </a:r>
          </a:p>
          <a:p>
            <a:r>
              <a:rPr lang="en-GB" dirty="0" smtClean="0">
                <a:latin typeface="Calibri" panose="020F0502020204030204" pitchFamily="34" charset="0"/>
              </a:rPr>
              <a:t>Drive dynamics captured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76"/>
    </mc:Choice>
    <mc:Fallback>
      <p:transition spd="slow" advTm="28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4" x="5973763" y="6045200"/>
          <p14:tracePt t="1294" x="6010275" y="5965825"/>
          <p14:tracePt t="1304" x="6027738" y="5857875"/>
          <p14:tracePt t="1313" x="6099175" y="5715000"/>
          <p14:tracePt t="1323" x="6153150" y="5670550"/>
          <p14:tracePt t="1337" x="6232525" y="5608638"/>
          <p14:tracePt t="1354" x="6545263" y="4902200"/>
          <p14:tracePt t="1381" x="6786563" y="4652963"/>
          <p14:tracePt t="1408" x="7269163" y="3732213"/>
          <p14:tracePt t="1459" x="7751763" y="3232150"/>
          <p14:tracePt t="1537" x="7867650" y="3036888"/>
          <p14:tracePt t="1592" x="7823200" y="3027363"/>
          <p14:tracePt t="1619" x="7724775" y="3017838"/>
          <p14:tracePt t="1645" x="7510463" y="3000375"/>
          <p14:tracePt t="1671" x="7277100" y="2990850"/>
          <p14:tracePt t="1697" x="7089775" y="2965450"/>
          <p14:tracePt t="1723" x="6911975" y="2946400"/>
          <p14:tracePt t="1749" x="6867525" y="2938463"/>
          <p14:tracePt t="1776" x="6804025" y="2911475"/>
          <p14:tracePt t="1801" x="6777038" y="2901950"/>
          <p14:tracePt t="1829" x="6769100" y="2901950"/>
          <p14:tracePt t="2010" x="6759575" y="2901950"/>
          <p14:tracePt t="2288" x="6751638" y="2901950"/>
          <p14:tracePt t="2314" x="6742113" y="2911475"/>
          <p14:tracePt t="2341" x="6724650" y="2938463"/>
          <p14:tracePt t="2368" x="6697663" y="3000375"/>
          <p14:tracePt t="2397" x="6670675" y="3089275"/>
          <p14:tracePt t="2424" x="6661150" y="3116263"/>
          <p14:tracePt t="2452" x="6653213" y="3133725"/>
          <p14:tracePt t="2480" x="6643688" y="3143250"/>
          <p14:tracePt t="2506" x="6634163" y="3152775"/>
          <p14:tracePt t="2566" x="6626225" y="3152775"/>
          <p14:tracePt t="2594" x="6616700" y="3160713"/>
          <p14:tracePt t="2619" x="6608763" y="3160713"/>
          <p14:tracePt t="2645" x="6608763" y="3170238"/>
          <p14:tracePt t="2671" x="6589713" y="3187700"/>
          <p14:tracePt t="2697" x="6572250" y="3197225"/>
          <p14:tracePt t="2723" x="6562725" y="3205163"/>
          <p14:tracePt t="2775" x="6554788" y="3187700"/>
          <p14:tracePt t="5945" x="6537325" y="3187700"/>
          <p14:tracePt t="5971" x="6500813" y="3179763"/>
          <p14:tracePt t="5998" x="6456363" y="3179763"/>
          <p14:tracePt t="6025" x="6394450" y="3179763"/>
          <p14:tracePt t="6051" x="6323013" y="3179763"/>
          <p14:tracePt t="6078" x="6242050" y="3179763"/>
          <p14:tracePt t="6104" x="6134100" y="3187700"/>
          <p14:tracePt t="6130" x="6062663" y="3214688"/>
          <p14:tracePt t="6157" x="5938838" y="3241675"/>
          <p14:tracePt t="6184" x="5840413" y="3268663"/>
          <p14:tracePt t="6210" x="5776913" y="3276600"/>
          <p14:tracePt t="6237" x="5688013" y="3322638"/>
          <p14:tracePt t="6263" x="5616575" y="3330575"/>
          <p14:tracePt t="6290" x="5554663" y="3340100"/>
          <p14:tracePt t="6317" x="5491163" y="3357563"/>
          <p14:tracePt t="6344" x="5419725" y="3384550"/>
          <p14:tracePt t="6370" x="5384800" y="3402013"/>
          <p14:tracePt t="6397" x="5340350" y="3411538"/>
          <p14:tracePt t="6424" x="5286375" y="3446463"/>
          <p14:tracePt t="6452" x="5251450" y="3465513"/>
          <p14:tracePt t="6479" x="5241925" y="3473450"/>
          <p14:tracePt t="6505" x="5224463" y="3473450"/>
          <p14:tracePt t="6531" x="5224463" y="3482975"/>
          <p14:tracePt t="6591" x="5214938" y="3482975"/>
          <p14:tracePt t="6651" x="5205413" y="3482975"/>
          <p14:tracePt t="6678" x="5197475" y="3482975"/>
          <p14:tracePt t="6704" x="5180013" y="3482975"/>
          <p14:tracePt t="6758" x="5170488" y="3482975"/>
          <p14:tracePt t="6784" x="5160963" y="3482975"/>
          <p14:tracePt t="6810" x="5153025" y="3482975"/>
          <p14:tracePt t="8132" x="5170488" y="3465513"/>
          <p14:tracePt t="8158" x="5180013" y="3455988"/>
          <p14:tracePt t="8184" x="5180013" y="3438525"/>
          <p14:tracePt t="8236" x="5187950" y="3438525"/>
          <p14:tracePt t="8263" x="5205413" y="3429000"/>
          <p14:tracePt t="8291" x="5224463" y="3411538"/>
          <p14:tracePt t="8317" x="5232400" y="3394075"/>
          <p14:tracePt t="8344" x="5251450" y="3384550"/>
          <p14:tracePt t="8371" x="5268913" y="3348038"/>
          <p14:tracePt t="8397" x="5276850" y="3330575"/>
          <p14:tracePt t="8423" x="5286375" y="3313113"/>
          <p14:tracePt t="8449" x="5295900" y="3313113"/>
          <p14:tracePt t="8451" x="5313363" y="3303588"/>
          <p14:tracePt t="8478" x="5313363" y="3295650"/>
          <p14:tracePt t="8504" x="5313363" y="3286125"/>
          <p14:tracePt t="8530" x="5313363" y="3224213"/>
          <p14:tracePt t="8558" x="5313363" y="3170238"/>
          <p14:tracePt t="8585" x="5322888" y="3098800"/>
          <p14:tracePt t="8611" x="5340350" y="3071813"/>
          <p14:tracePt t="8638" x="5348288" y="3062288"/>
          <p14:tracePt t="8665" x="5394325" y="2946400"/>
          <p14:tracePt t="8691" x="5419725" y="2795588"/>
          <p14:tracePt t="8718" x="5438775" y="2724150"/>
          <p14:tracePt t="8746" x="5438775" y="2705100"/>
          <p14:tracePt t="8774" x="5446713" y="2705100"/>
          <p14:tracePt t="8800" x="5446713" y="2697163"/>
          <p14:tracePt t="8826" x="5446713" y="2687638"/>
          <p14:tracePt t="8852" x="5456238" y="2679700"/>
          <p14:tracePt t="8903" x="5456238" y="2670175"/>
          <p14:tracePt t="8977" x="5456238" y="2660650"/>
          <p14:tracePt t="9146" x="5456238" y="2670175"/>
          <p14:tracePt t="10219" x="5446713" y="2670175"/>
          <p14:tracePt t="10289" x="5438775" y="2670175"/>
          <p14:tracePt t="10315" x="5429250" y="2670175"/>
          <p14:tracePt t="10341" x="5419725" y="2670175"/>
          <p14:tracePt t="10378" x="5411788" y="2670175"/>
          <p14:tracePt t="10404" x="5402263" y="2670175"/>
          <p14:tracePt t="10448" x="5402263" y="2679700"/>
          <p14:tracePt t="10508" x="5394325" y="2679700"/>
          <p14:tracePt t="10537" x="5394325" y="2687638"/>
          <p14:tracePt t="10564" x="5384800" y="2697163"/>
          <p14:tracePt t="10617" x="5384800" y="2724150"/>
          <p14:tracePt t="10644" x="5384800" y="2795588"/>
          <p14:tracePt t="10671" x="5384800" y="2867025"/>
          <p14:tracePt t="10698" x="5384800" y="2874963"/>
          <p14:tracePt t="10751" x="5384800" y="2884488"/>
          <p14:tracePt t="10875" x="5394325" y="2884488"/>
          <p14:tracePt t="10901" x="5446713" y="2751138"/>
          <p14:tracePt t="10928" x="5527675" y="2598738"/>
          <p14:tracePt t="10955" x="5537200" y="2581275"/>
          <p14:tracePt t="10981" x="5537200" y="2571750"/>
          <p14:tracePt t="11134" x="5537200" y="2581275"/>
          <p14:tracePt t="11161" x="5537200" y="2589213"/>
          <p14:tracePt t="11187" x="5510213" y="2643188"/>
          <p14:tracePt t="11214" x="5483225" y="2714625"/>
          <p14:tracePt t="11240" x="5465763" y="2732088"/>
          <p14:tracePt t="11267" x="5456238" y="2741613"/>
          <p14:tracePt t="11294" x="5446713" y="2759075"/>
          <p14:tracePt t="11321" x="5446713" y="2768600"/>
          <p14:tracePt t="11373" x="5446713" y="2847975"/>
          <p14:tracePt t="11401" x="5446713" y="3044825"/>
          <p14:tracePt t="11429" x="5446713" y="3071813"/>
          <p14:tracePt t="11456" x="5446713" y="3081338"/>
          <p14:tracePt t="11800" x="5446713" y="3044825"/>
          <p14:tracePt t="11826" x="5446713" y="3036888"/>
          <p14:tracePt t="11851" x="5446713" y="3017838"/>
          <p14:tracePt t="11881" x="5446713" y="2982913"/>
          <p14:tracePt t="11912" x="5446713" y="2955925"/>
          <p14:tracePt t="12734" x="5438775" y="2955925"/>
          <p14:tracePt t="12761" x="5429250" y="2955925"/>
          <p14:tracePt t="12787" x="5419725" y="2973388"/>
          <p14:tracePt t="12814" x="5411788" y="3000375"/>
          <p14:tracePt t="12839" x="5411788" y="3009900"/>
          <p14:tracePt t="12866" x="5411788" y="3027363"/>
          <p14:tracePt t="12893" x="5394325" y="3054350"/>
          <p14:tracePt t="13152" x="5394325" y="3044825"/>
          <p14:tracePt t="13178" x="5394325" y="3027363"/>
          <p14:tracePt t="13206" x="5394325" y="2973388"/>
          <p14:tracePt t="13233" x="5419725" y="2884488"/>
          <p14:tracePt t="13259" x="5419725" y="2857500"/>
          <p14:tracePt t="13286" x="5419725" y="2697163"/>
          <p14:tracePt t="13313" x="5456238" y="2446338"/>
          <p14:tracePt t="13388" x="5589588" y="1874838"/>
          <p14:tracePt t="13415" x="5608638" y="1857375"/>
          <p14:tracePt t="13442" x="5616575" y="1857375"/>
          <p14:tracePt t="13495" x="5626100" y="1847850"/>
          <p14:tracePt t="13521" x="5634038" y="1847850"/>
          <p14:tracePt t="13579" x="5643563" y="1839913"/>
          <p14:tracePt t="14106" x="5653088" y="1839913"/>
          <p14:tracePt t="17027" x="5661025" y="1847850"/>
          <p14:tracePt t="17054" x="5697538" y="1990725"/>
          <p14:tracePt t="17081" x="5751513" y="2187575"/>
          <p14:tracePt t="17109" x="5795963" y="2295525"/>
          <p14:tracePt t="17136" x="5965825" y="2803525"/>
          <p14:tracePt t="17163" x="6037263" y="2847975"/>
          <p14:tracePt t="17190" x="6089650" y="2901950"/>
          <p14:tracePt t="17217" x="6143625" y="3054350"/>
          <p14:tracePt t="17243" x="6170613" y="3170238"/>
          <p14:tracePt t="17270" x="6188075" y="3268663"/>
          <p14:tracePt t="17299" x="6188075" y="3322638"/>
          <p14:tracePt t="17325" x="6224588" y="3322638"/>
          <p14:tracePt t="17352" x="6242050" y="3322638"/>
          <p14:tracePt t="17379" x="6286500" y="3367088"/>
          <p14:tracePt t="17405" x="6323013" y="3544888"/>
          <p14:tracePt t="17433" x="6357938" y="3598863"/>
          <p14:tracePt t="17461" x="6367463" y="3652838"/>
          <p14:tracePt t="17488" x="6384925" y="3660775"/>
          <p14:tracePt t="17515" x="6394450" y="3670300"/>
          <p14:tracePt t="18190" x="6384925" y="3670300"/>
          <p14:tracePt t="18217" x="6367463" y="3670300"/>
          <p14:tracePt t="18245" x="6340475" y="3670300"/>
          <p14:tracePt t="18271" x="6303963" y="3670300"/>
          <p14:tracePt t="18298" x="6259513" y="3670300"/>
          <p14:tracePt t="18325" x="6045200" y="3670300"/>
          <p14:tracePt t="18352" x="4340225" y="3089275"/>
          <p14:tracePt t="18403" x="231775" y="1812925"/>
          <p14:tracePt t="19254" x="187325" y="0"/>
          <p14:tracePt t="19264" x="500063" y="0"/>
          <p14:tracePt t="19274" x="785813" y="0"/>
          <p14:tracePt t="19284" x="1044575" y="26988"/>
          <p14:tracePt t="19294" x="1196975" y="44450"/>
          <p14:tracePt t="19307" x="1490663" y="107950"/>
          <p14:tracePt t="19323" x="1616075" y="152400"/>
          <p14:tracePt t="19340" x="2108200" y="741363"/>
          <p14:tracePt t="19357" x="2384425" y="955675"/>
          <p14:tracePt t="19385" x="2581275" y="1027113"/>
          <p14:tracePt t="19410" x="2705100" y="1044575"/>
          <p14:tracePt t="19437" x="2705100" y="1062038"/>
          <p14:tracePt t="19731" x="2714625" y="1062038"/>
          <p14:tracePt t="19757" x="2768600" y="1017588"/>
          <p14:tracePt t="19783" x="2928938" y="982663"/>
          <p14:tracePt t="19809" x="3241675" y="1036638"/>
          <p14:tracePt t="19834" x="3911600" y="1419225"/>
          <p14:tracePt t="19885" x="4813300" y="1776413"/>
          <p14:tracePt t="19958" x="5751513" y="2679700"/>
          <p14:tracePt t="20033" x="6276975" y="3071813"/>
          <p14:tracePt t="20083" x="6491288" y="3286125"/>
          <p14:tracePt t="20110" x="6562725" y="3313113"/>
          <p14:tracePt t="20137" x="6572250" y="3322638"/>
          <p14:tracePt t="20696" x="6562725" y="3330575"/>
          <p14:tracePt t="20721" x="6545263" y="3340100"/>
          <p14:tracePt t="20747" x="6510338" y="3348038"/>
          <p14:tracePt t="20774" x="6473825" y="3367088"/>
          <p14:tracePt t="20802" x="6411913" y="3375025"/>
          <p14:tracePt t="20829" x="6384925" y="3375025"/>
          <p14:tracePt t="20856" x="6340475" y="3375025"/>
          <p14:tracePt t="20883" x="6330950" y="3384550"/>
          <p14:tracePt t="20910" x="6296025" y="3402013"/>
          <p14:tracePt t="20937" x="6286500" y="3411538"/>
          <p14:tracePt t="20963" x="6276975" y="3419475"/>
          <p14:tracePt t="20990" x="6251575" y="3429000"/>
          <p14:tracePt t="21017" x="6242050" y="3446463"/>
          <p14:tracePt t="21045" x="6215063" y="3455988"/>
          <p14:tracePt t="21079" x="6205538" y="3455988"/>
          <p14:tracePt t="21105" x="6205538" y="3473450"/>
          <p14:tracePt t="21131" x="6197600" y="3473450"/>
          <p14:tracePt t="21252" x="6188075" y="3482975"/>
          <p14:tracePt t="21279" x="6180138" y="3482975"/>
          <p14:tracePt t="21305" x="6143625" y="3490913"/>
          <p14:tracePt t="21333" x="6089650" y="3500438"/>
          <p14:tracePt t="21360" x="6037263" y="3500438"/>
          <p14:tracePt t="21388" x="5902325" y="3500438"/>
          <p14:tracePt t="21415" x="5776913" y="3438525"/>
          <p14:tracePt t="21441" x="5670550" y="3402013"/>
          <p14:tracePt t="21467" x="5634038" y="3375025"/>
          <p14:tracePt t="21493" x="5626100" y="3367088"/>
          <p14:tracePt t="21519" x="5626100" y="3357563"/>
          <p14:tracePt t="21610" x="5626100" y="3348038"/>
          <p14:tracePt t="21637" x="5626100" y="3330575"/>
          <p14:tracePt t="23001" x="5634038" y="3322638"/>
          <p14:tracePt t="23050" x="5643563" y="3303588"/>
          <p14:tracePt t="23077" x="5715000" y="2847975"/>
          <p14:tracePt t="23104" x="5768975" y="2714625"/>
          <p14:tracePt t="23131" x="5867400" y="2089150"/>
          <p14:tracePt t="23158" x="5884863" y="1982788"/>
          <p14:tracePt t="23184" x="6010275" y="1633538"/>
          <p14:tracePt t="23212" x="6099175" y="1347788"/>
          <p14:tracePt t="23238" x="6126163" y="1322388"/>
          <p14:tracePt t="23265" x="6143625" y="1295400"/>
          <p14:tracePt t="23291" x="6143625" y="1285875"/>
          <p14:tracePt t="23318" x="6143625" y="1258888"/>
          <p14:tracePt t="23378" x="6143625" y="1250950"/>
          <p14:tracePt t="23408" x="6143625" y="1241425"/>
          <p14:tracePt t="23433" x="6143625" y="1231900"/>
          <p14:tracePt t="23488" x="6134100" y="1241425"/>
          <p14:tracePt t="23514" x="6126163" y="1241425"/>
          <p14:tracePt t="23540" x="6108700" y="1250950"/>
          <p14:tracePt t="23566" x="6089650" y="1250950"/>
          <p14:tracePt t="23594" x="6072188" y="1268413"/>
          <p14:tracePt t="23621" x="6054725" y="1268413"/>
          <p14:tracePt t="23647" x="6037263" y="1276350"/>
          <p14:tracePt t="23699" x="6027738" y="1276350"/>
          <p14:tracePt t="23726" x="6010275" y="1276350"/>
          <p14:tracePt t="23753" x="6000750" y="1295400"/>
          <p14:tracePt t="23780" x="5983288" y="1303338"/>
          <p14:tracePt t="23807" x="5983288" y="1330325"/>
          <p14:tracePt t="23833" x="5965825" y="1374775"/>
          <p14:tracePt t="23859" x="5938838" y="1509713"/>
          <p14:tracePt t="23885" x="5946775" y="1616075"/>
          <p14:tracePt t="23912" x="5946775" y="1847850"/>
          <p14:tracePt t="23938" x="5946775" y="1982788"/>
          <p14:tracePt t="23965" x="5956300" y="1990725"/>
          <p14:tracePt t="24044" x="5956300" y="2000250"/>
          <p14:tracePt t="24084" x="5956300" y="2027238"/>
          <p14:tracePt t="24110" x="5956300" y="2036763"/>
          <p14:tracePt t="24641" x="5946775" y="2062163"/>
          <p14:tracePt t="24668" x="5929313" y="2089150"/>
          <p14:tracePt t="24693" x="5902325" y="2133600"/>
          <p14:tracePt t="24721" x="5884863" y="2160588"/>
          <p14:tracePt t="24747" x="5875338" y="2197100"/>
          <p14:tracePt t="24799" x="5867400" y="2197100"/>
          <p14:tracePt t="25108" x="5867400" y="2187575"/>
          <p14:tracePt t="25134" x="5875338" y="2179638"/>
          <p14:tracePt t="25247" x="5875338" y="2187575"/>
          <p14:tracePt t="25273" x="5875338" y="2197100"/>
          <p14:tracePt t="25317" x="5875338" y="2205038"/>
          <p14:tracePt t="25343" x="5867400" y="2224088"/>
          <p14:tracePt t="25369" x="5840413" y="2401888"/>
          <p14:tracePt t="25396" x="5840413" y="2562225"/>
          <p14:tracePt t="25425" x="5840413" y="2581275"/>
          <p14:tracePt t="25452" x="5840413" y="2714625"/>
          <p14:tracePt t="25479" x="5830888" y="2874963"/>
          <p14:tracePt t="25507" x="5830888" y="2938463"/>
          <p14:tracePt t="25533" x="5840413" y="2946400"/>
          <p14:tracePt t="25560" x="5840413" y="3027363"/>
          <p14:tracePt t="25587" x="5830888" y="3170238"/>
          <p14:tracePt t="25614" x="5830888" y="3232150"/>
          <p14:tracePt t="25641" x="5840413" y="3303588"/>
          <p14:tracePt t="25667" x="5848350" y="3322638"/>
          <p14:tracePt t="25693" x="5848350" y="3375025"/>
          <p14:tracePt t="25721" x="5848350" y="3465513"/>
          <p14:tracePt t="25748" x="5848350" y="3608388"/>
          <p14:tracePt t="25776" x="5875338" y="3616325"/>
          <p14:tracePt t="26311" x="5867400" y="3616325"/>
          <p14:tracePt t="26337" x="5848350" y="3616325"/>
          <p14:tracePt t="26363" x="5813425" y="3616325"/>
          <p14:tracePt t="26389" x="5795963" y="3625850"/>
          <p14:tracePt t="26415" x="5751513" y="3643313"/>
          <p14:tracePt t="26444" x="5715000" y="3670300"/>
          <p14:tracePt t="26470" x="5697538" y="3679825"/>
          <p14:tracePt t="26497" x="5680075" y="3697288"/>
          <p14:tracePt t="26524" x="5653088" y="3705225"/>
          <p14:tracePt t="26550" x="5643563" y="3724275"/>
          <p14:tracePt t="26576" x="5626100" y="3741738"/>
          <p14:tracePt t="26603" x="5626100" y="3776663"/>
          <p14:tracePt t="26632" x="5616575" y="3857625"/>
          <p14:tracePt t="26665" x="5616575" y="3973513"/>
          <p14:tracePt t="26698" x="5626100" y="4010025"/>
          <p14:tracePt t="26732" x="5643563" y="4089400"/>
          <p14:tracePt t="26764" x="5680075" y="4224338"/>
          <p14:tracePt t="26796" x="5724525" y="4286250"/>
          <p14:tracePt t="26826" x="5751513" y="4303713"/>
          <p14:tracePt t="26862" x="5776913" y="4313238"/>
          <p14:tracePt t="26901" x="5786438" y="4313238"/>
          <p14:tracePt t="26931" x="5813425" y="4313238"/>
          <p14:tracePt t="26963" x="5830888" y="4313238"/>
          <p14:tracePt t="27026" x="5840413" y="43132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17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6594" y="42773"/>
            <a:ext cx="7397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990000"/>
                </a:solidFill>
                <a:latin typeface="Calibri" pitchFamily="34" charset="0"/>
                <a:cs typeface="Calibri" pitchFamily="34" charset="0"/>
              </a:rPr>
              <a:t>State of the Art for IM Fault Diagnosis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9707" y="3389049"/>
            <a:ext cx="3769915" cy="3419639"/>
            <a:chOff x="279707" y="3389049"/>
            <a:chExt cx="3769915" cy="3419639"/>
          </a:xfrm>
        </p:grpSpPr>
        <p:sp>
          <p:nvSpPr>
            <p:cNvPr id="97" name="Pentagon 96"/>
            <p:cNvSpPr/>
            <p:nvPr/>
          </p:nvSpPr>
          <p:spPr bwMode="auto">
            <a:xfrm>
              <a:off x="279707" y="3425408"/>
              <a:ext cx="3769915" cy="3383280"/>
            </a:xfrm>
            <a:prstGeom prst="homePlate">
              <a:avLst>
                <a:gd name="adj" fmla="val 34000"/>
              </a:avLst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01123" y="3788833"/>
              <a:ext cx="288500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indent="-234950">
                <a:buAutoNum type="arabicPeriod"/>
              </a:pPr>
              <a:r>
                <a:rPr lang="en-US" sz="2000" dirty="0">
                  <a:latin typeface="Calibri" pitchFamily="34" charset="0"/>
                  <a:cs typeface="Calibri" pitchFamily="34" charset="0"/>
                </a:rPr>
                <a:t>Fatigue</a:t>
              </a:r>
            </a:p>
            <a:p>
              <a:pPr marL="234950" indent="-234950">
                <a:buAutoNum type="arabicPeriod"/>
              </a:pPr>
              <a:r>
                <a:rPr lang="en-US" sz="2000" dirty="0">
                  <a:latin typeface="Calibri" pitchFamily="34" charset="0"/>
                  <a:cs typeface="Calibri" pitchFamily="34" charset="0"/>
                </a:rPr>
                <a:t>Inherent eccentricity</a:t>
              </a:r>
            </a:p>
            <a:p>
              <a:pPr marL="234950" indent="-234950">
                <a:buAutoNum type="arabicPeriod"/>
              </a:pPr>
              <a:r>
                <a:rPr lang="en-US" sz="2000" dirty="0">
                  <a:latin typeface="Calibri" pitchFamily="34" charset="0"/>
                  <a:cs typeface="Calibri" pitchFamily="34" charset="0"/>
                </a:rPr>
                <a:t>Flaking and spalling due to small metal parts</a:t>
              </a:r>
            </a:p>
            <a:p>
              <a:pPr marL="234950" indent="-234950">
                <a:buAutoNum type="arabicPeriod"/>
              </a:pPr>
              <a:r>
                <a:rPr lang="en-US" sz="2000" dirty="0">
                  <a:latin typeface="Calibri" pitchFamily="34" charset="0"/>
                  <a:cs typeface="Calibri" pitchFamily="34" charset="0"/>
                </a:rPr>
                <a:t>Manufacturing defects</a:t>
              </a:r>
            </a:p>
            <a:p>
              <a:pPr marL="234950" indent="-234950">
                <a:buAutoNum type="arabicPeriod"/>
              </a:pPr>
              <a:r>
                <a:rPr lang="en-US" sz="2000" dirty="0">
                  <a:latin typeface="Calibri" pitchFamily="34" charset="0"/>
                  <a:cs typeface="Calibri" pitchFamily="34" charset="0"/>
                </a:rPr>
                <a:t>Contamination and abrasion</a:t>
              </a:r>
            </a:p>
            <a:p>
              <a:pPr marL="234950" indent="-234950">
                <a:buAutoNum type="arabicPeriod"/>
              </a:pPr>
              <a:r>
                <a:rPr lang="en-US" sz="2000" dirty="0">
                  <a:latin typeface="Calibri" pitchFamily="34" charset="0"/>
                  <a:cs typeface="Calibri" pitchFamily="34" charset="0"/>
                </a:rPr>
                <a:t>Bearing current</a:t>
              </a:r>
            </a:p>
            <a:p>
              <a:pPr marL="234950" indent="-234950">
                <a:buAutoNum type="arabicPeriod"/>
              </a:pPr>
              <a:r>
                <a:rPr lang="en-US" sz="2000" dirty="0">
                  <a:latin typeface="Calibri" pitchFamily="34" charset="0"/>
                  <a:cs typeface="Calibri" pitchFamily="34" charset="0"/>
                </a:rPr>
                <a:t>Improper lubrication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185568" y="3389049"/>
              <a:ext cx="931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Cause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10210" y="3421233"/>
            <a:ext cx="2211076" cy="3410885"/>
            <a:chOff x="4110210" y="3421233"/>
            <a:chExt cx="2211076" cy="3410885"/>
          </a:xfrm>
        </p:grpSpPr>
        <p:sp>
          <p:nvSpPr>
            <p:cNvPr id="98" name="Rectangle 97"/>
            <p:cNvSpPr/>
            <p:nvPr/>
          </p:nvSpPr>
          <p:spPr bwMode="auto">
            <a:xfrm>
              <a:off x="4110210" y="3448838"/>
              <a:ext cx="2196789" cy="33832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148953" y="3860126"/>
              <a:ext cx="217233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 indent="-234950">
                <a:buAutoNum type="arabicPeriod"/>
              </a:pPr>
              <a:r>
                <a:rPr lang="en-US" sz="1600" dirty="0">
                  <a:latin typeface="Calibri" pitchFamily="34" charset="0"/>
                  <a:cs typeface="Calibri" pitchFamily="34" charset="0"/>
                </a:rPr>
                <a:t>Vibration</a:t>
              </a:r>
            </a:p>
            <a:p>
              <a:pPr marL="234950" indent="-234950">
                <a:buAutoNum type="arabicPeriod"/>
              </a:pPr>
              <a:r>
                <a:rPr lang="en-US" sz="1600" dirty="0">
                  <a:latin typeface="Calibri" pitchFamily="34" charset="0"/>
                  <a:cs typeface="Calibri" pitchFamily="34" charset="0"/>
                </a:rPr>
                <a:t>Modulated stator currents</a:t>
              </a:r>
            </a:p>
            <a:p>
              <a:pPr marL="234950" indent="-234950">
                <a:buAutoNum type="arabicPeriod"/>
              </a:pPr>
              <a:r>
                <a:rPr lang="en-US" sz="1600" dirty="0">
                  <a:latin typeface="Calibri" pitchFamily="34" charset="0"/>
                  <a:cs typeface="Calibri" pitchFamily="34" charset="0"/>
                </a:rPr>
                <a:t>Torque pulsation and reduced average torque</a:t>
              </a:r>
            </a:p>
            <a:p>
              <a:pPr marL="234950" indent="-234950">
                <a:buAutoNum type="arabicPeriod"/>
              </a:pPr>
              <a:r>
                <a:rPr lang="en-US" sz="1600" dirty="0">
                  <a:latin typeface="Calibri" pitchFamily="34" charset="0"/>
                  <a:cs typeface="Calibri" pitchFamily="34" charset="0"/>
                </a:rPr>
                <a:t>Rotor speed pulsation and low average speed</a:t>
              </a:r>
            </a:p>
            <a:p>
              <a:pPr marL="234950" indent="-234950">
                <a:buAutoNum type="arabicPeriod"/>
              </a:pPr>
              <a:r>
                <a:rPr lang="en-US" sz="1600" dirty="0">
                  <a:latin typeface="Calibri" pitchFamily="34" charset="0"/>
                  <a:cs typeface="Calibri" pitchFamily="34" charset="0"/>
                </a:rPr>
                <a:t>Excessive heating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7247" y="3421233"/>
              <a:ext cx="1494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dirty="0"/>
                <a:t>Symptoms</a:t>
              </a:r>
            </a:p>
          </p:txBody>
        </p:sp>
      </p:grpSp>
      <p:grpSp>
        <p:nvGrpSpPr>
          <p:cNvPr id="18" name="Group 106"/>
          <p:cNvGrpSpPr/>
          <p:nvPr/>
        </p:nvGrpSpPr>
        <p:grpSpPr>
          <a:xfrm>
            <a:off x="6428344" y="3715751"/>
            <a:ext cx="2584170" cy="2787552"/>
            <a:chOff x="6732104" y="865853"/>
            <a:chExt cx="2411896" cy="2598492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6732104" y="907197"/>
              <a:ext cx="2411896" cy="25571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186950" y="865853"/>
              <a:ext cx="1487342" cy="43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dirty="0"/>
                <a:t>Technology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781575" y="1440493"/>
              <a:ext cx="2362425" cy="1692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Power Spectral Density (PSD)</a:t>
              </a:r>
            </a:p>
            <a:p>
              <a:pPr marL="58738" indent="-58738"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Multiple Signal Classification  (MUSIC) [Nandi’05, Naha’16]</a:t>
              </a:r>
            </a:p>
            <a:p>
              <a:pPr marL="58738" indent="-58738"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ESPRIT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Wavelet Decomposition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400" dirty="0" err="1">
                  <a:latin typeface="Calibri" pitchFamily="34" charset="0"/>
                  <a:cs typeface="Calibri" pitchFamily="34" charset="0"/>
                </a:rPr>
                <a:t>Synchrosqueeze</a:t>
              </a:r>
              <a:r>
                <a:rPr lang="en-US" sz="1400" dirty="0">
                  <a:latin typeface="Calibri" pitchFamily="34" charset="0"/>
                  <a:cs typeface="Calibri" pitchFamily="34" charset="0"/>
                </a:rPr>
                <a:t> [Tu’19]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Pattern </a:t>
              </a:r>
              <a:r>
                <a:rPr lang="en-US" sz="1400" dirty="0" err="1">
                  <a:latin typeface="Calibri" pitchFamily="34" charset="0"/>
                  <a:cs typeface="Calibri" pitchFamily="34" charset="0"/>
                </a:rPr>
                <a:t>Recog</a:t>
              </a:r>
              <a:r>
                <a:rPr lang="en-US" sz="1400" dirty="0">
                  <a:latin typeface="Calibri" pitchFamily="34" charset="0"/>
                  <a:cs typeface="Calibri" pitchFamily="34" charset="0"/>
                </a:rPr>
                <a:t> [Panderkone’19]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Deep learning [</a:t>
              </a:r>
              <a:r>
                <a:rPr lang="en-GB" sz="1400" dirty="0">
                  <a:latin typeface="Calibri" panose="020F0502020204030204" pitchFamily="34" charset="0"/>
                </a:rPr>
                <a:t>Zhao’19</a:t>
              </a:r>
              <a:r>
                <a:rPr lang="en-US" sz="1400" dirty="0">
                  <a:latin typeface="Calibri" pitchFamily="34" charset="0"/>
                  <a:cs typeface="Calibri" pitchFamily="34" charset="0"/>
                </a:rPr>
                <a:t>]</a:t>
              </a:r>
            </a:p>
          </p:txBody>
        </p:sp>
      </p:grpSp>
      <p:grpSp>
        <p:nvGrpSpPr>
          <p:cNvPr id="19" name="Group 110"/>
          <p:cNvGrpSpPr/>
          <p:nvPr/>
        </p:nvGrpSpPr>
        <p:grpSpPr>
          <a:xfrm>
            <a:off x="6410393" y="907346"/>
            <a:ext cx="2587753" cy="2665434"/>
            <a:chOff x="5056904" y="1950016"/>
            <a:chExt cx="3858581" cy="3382697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5056906" y="1967370"/>
              <a:ext cx="3858579" cy="33653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056904" y="1950016"/>
              <a:ext cx="3843455" cy="58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algn="ctr"/>
              <a:r>
                <a:rPr lang="en-US" dirty="0"/>
                <a:t>Signatures used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181595" y="3001741"/>
              <a:ext cx="3602184" cy="2304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 Acoustic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 Vibration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 Stator Current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 Magnetic Field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 Supply Voltage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 Active-Reactive Power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 Thermal Field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>
                  <a:latin typeface="Calibri" pitchFamily="34" charset="0"/>
                  <a:cs typeface="Calibri" pitchFamily="34" charset="0"/>
                </a:rPr>
                <a:t>  Thermal Imaging [</a:t>
              </a:r>
              <a:r>
                <a:rPr lang="en-GB" sz="1400" dirty="0">
                  <a:latin typeface="Calibri" panose="020F0502020204030204" pitchFamily="34" charset="0"/>
                </a:rPr>
                <a:t>Prieto’18]</a:t>
              </a:r>
              <a:endParaRPr lang="en-US" sz="1400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21314" y="830189"/>
            <a:ext cx="5942118" cy="2551962"/>
            <a:chOff x="221314" y="830189"/>
            <a:chExt cx="5942118" cy="2551962"/>
          </a:xfrm>
        </p:grpSpPr>
        <p:sp>
          <p:nvSpPr>
            <p:cNvPr id="56" name="Rectangle 7"/>
            <p:cNvSpPr/>
            <p:nvPr/>
          </p:nvSpPr>
          <p:spPr bwMode="auto">
            <a:xfrm>
              <a:off x="221314" y="1444306"/>
              <a:ext cx="1810513" cy="33855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Stator faults</a:t>
              </a:r>
            </a:p>
          </p:txBody>
        </p:sp>
        <p:sp>
          <p:nvSpPr>
            <p:cNvPr id="57" name="Rectangle 10"/>
            <p:cNvSpPr/>
            <p:nvPr/>
          </p:nvSpPr>
          <p:spPr bwMode="auto">
            <a:xfrm>
              <a:off x="2192760" y="1444306"/>
              <a:ext cx="1810513" cy="33855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latin typeface="Calibri" pitchFamily="34" charset="0"/>
                  <a:cs typeface="Calibri" pitchFamily="34" charset="0"/>
                </a:rPr>
                <a:t>Rotor faults</a:t>
              </a:r>
            </a:p>
          </p:txBody>
        </p:sp>
        <p:sp>
          <p:nvSpPr>
            <p:cNvPr id="58" name="Rectangle 11"/>
            <p:cNvSpPr/>
            <p:nvPr/>
          </p:nvSpPr>
          <p:spPr bwMode="auto">
            <a:xfrm>
              <a:off x="4267886" y="1444306"/>
              <a:ext cx="1895546" cy="33855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latin typeface="Calibri" pitchFamily="34" charset="0"/>
                  <a:cs typeface="Calibri" pitchFamily="34" charset="0"/>
                </a:rPr>
                <a:t>Bearing faults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57449" y="2019967"/>
              <a:ext cx="1508760" cy="58477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Inter-turn </a:t>
              </a:r>
            </a:p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short circuit</a:t>
              </a:r>
            </a:p>
          </p:txBody>
        </p:sp>
        <p:grpSp>
          <p:nvGrpSpPr>
            <p:cNvPr id="60" name="Group 80"/>
            <p:cNvGrpSpPr/>
            <p:nvPr/>
          </p:nvGrpSpPr>
          <p:grpSpPr>
            <a:xfrm>
              <a:off x="292026" y="1794520"/>
              <a:ext cx="241402" cy="512979"/>
              <a:chOff x="381456" y="2576814"/>
              <a:chExt cx="365760" cy="777240"/>
            </a:xfrm>
            <a:solidFill>
              <a:schemeClr val="accent3">
                <a:lumMod val="95000"/>
              </a:schemeClr>
            </a:solidFill>
          </p:grpSpPr>
          <p:cxnSp>
            <p:nvCxnSpPr>
              <p:cNvPr id="118" name="Straight Connector 117"/>
              <p:cNvCxnSpPr/>
              <p:nvPr/>
            </p:nvCxnSpPr>
            <p:spPr bwMode="auto">
              <a:xfrm>
                <a:off x="394520" y="2576814"/>
                <a:ext cx="0" cy="777240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V="1">
                <a:off x="381456" y="3336256"/>
                <a:ext cx="365760" cy="0"/>
              </a:xfrm>
              <a:prstGeom prst="line">
                <a:avLst/>
              </a:prstGeom>
              <a:grpFill/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70"/>
            <p:cNvGrpSpPr/>
            <p:nvPr/>
          </p:nvGrpSpPr>
          <p:grpSpPr>
            <a:xfrm>
              <a:off x="2520379" y="1885326"/>
              <a:ext cx="1519700" cy="1432318"/>
              <a:chOff x="3169920" y="2997432"/>
              <a:chExt cx="2302576" cy="2170176"/>
            </a:xfrm>
            <a:solidFill>
              <a:schemeClr val="accent3">
                <a:lumMod val="95000"/>
              </a:schemeClr>
            </a:solidFill>
          </p:grpSpPr>
          <p:sp>
            <p:nvSpPr>
              <p:cNvPr id="115" name="Rectangle 114"/>
              <p:cNvSpPr/>
              <p:nvPr/>
            </p:nvSpPr>
            <p:spPr bwMode="auto">
              <a:xfrm>
                <a:off x="3169920" y="2997432"/>
                <a:ext cx="2286000" cy="501302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550" b="0" i="0" u="none" strike="noStrike" cap="none" normalizeH="0" baseline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latin typeface="Calibri" pitchFamily="34" charset="0"/>
                    <a:cs typeface="Calibri" pitchFamily="34" charset="0"/>
                  </a:rPr>
                  <a:t>Broken rotor bar</a:t>
                </a: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3169920" y="4011946"/>
                <a:ext cx="2286000" cy="501302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1550" dirty="0">
                    <a:solidFill>
                      <a:schemeClr val="accent5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Broken End Ring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3186496" y="4654648"/>
                <a:ext cx="2286000" cy="51296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1600" dirty="0">
                    <a:solidFill>
                      <a:schemeClr val="accent5">
                        <a:lumMod val="5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Eccentricity</a:t>
                </a:r>
              </a:p>
            </p:txBody>
          </p:sp>
        </p:grpSp>
        <p:grpSp>
          <p:nvGrpSpPr>
            <p:cNvPr id="64" name="Group 39"/>
            <p:cNvGrpSpPr/>
            <p:nvPr/>
          </p:nvGrpSpPr>
          <p:grpSpPr>
            <a:xfrm>
              <a:off x="2260726" y="1772133"/>
              <a:ext cx="259674" cy="1371600"/>
              <a:chOff x="3390460" y="2542895"/>
              <a:chExt cx="393445" cy="2078180"/>
            </a:xfrm>
            <a:solidFill>
              <a:schemeClr val="accent3">
                <a:lumMod val="95000"/>
              </a:schemeClr>
            </a:solidFill>
          </p:grpSpPr>
          <p:cxnSp>
            <p:nvCxnSpPr>
              <p:cNvPr id="111" name="Straight Connector 110"/>
              <p:cNvCxnSpPr/>
              <p:nvPr/>
            </p:nvCxnSpPr>
            <p:spPr bwMode="auto">
              <a:xfrm>
                <a:off x="3390460" y="2542895"/>
                <a:ext cx="0" cy="2078180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V="1">
                <a:off x="3418145" y="3130884"/>
                <a:ext cx="365760" cy="0"/>
              </a:xfrm>
              <a:prstGeom prst="line">
                <a:avLst/>
              </a:prstGeom>
              <a:grpFill/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V="1">
                <a:off x="3418145" y="3979227"/>
                <a:ext cx="365760" cy="0"/>
              </a:xfrm>
              <a:prstGeom prst="line">
                <a:avLst/>
              </a:prstGeom>
              <a:grpFill/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V="1">
                <a:off x="3418145" y="4609198"/>
                <a:ext cx="365760" cy="0"/>
              </a:xfrm>
              <a:prstGeom prst="line">
                <a:avLst/>
              </a:prstGeom>
              <a:grpFill/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/>
            <p:cNvSpPr/>
            <p:nvPr/>
          </p:nvSpPr>
          <p:spPr bwMode="auto">
            <a:xfrm>
              <a:off x="1712959" y="830189"/>
              <a:ext cx="2775657" cy="338554"/>
            </a:xfrm>
            <a:prstGeom prst="rect">
              <a:avLst/>
            </a:prstGeom>
            <a:solidFill>
              <a:schemeClr val="accent3">
                <a:lumMod val="65000"/>
              </a:schemeClr>
            </a:solidFill>
            <a:ln w="12700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Calibri" pitchFamily="34" charset="0"/>
                </a:rPr>
                <a:t>Induction motor weak faults</a:t>
              </a:r>
            </a:p>
          </p:txBody>
        </p:sp>
        <p:cxnSp>
          <p:nvCxnSpPr>
            <p:cNvPr id="71" name="Straight Connector 70"/>
            <p:cNvCxnSpPr/>
            <p:nvPr/>
          </p:nvCxnSpPr>
          <p:spPr bwMode="auto">
            <a:xfrm>
              <a:off x="1048979" y="1283587"/>
              <a:ext cx="419004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1060475" y="1280714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 bwMode="auto">
            <a:xfrm flipH="1">
              <a:off x="5230402" y="1280714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5" idx="2"/>
              <a:endCxn id="57" idx="0"/>
            </p:cNvCxnSpPr>
            <p:nvPr/>
          </p:nvCxnSpPr>
          <p:spPr bwMode="auto">
            <a:xfrm flipH="1">
              <a:off x="3098017" y="1168743"/>
              <a:ext cx="2771" cy="27556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4584002" y="1831027"/>
              <a:ext cx="1579429" cy="1551124"/>
              <a:chOff x="4584002" y="1831027"/>
              <a:chExt cx="1579429" cy="1551124"/>
            </a:xfrm>
          </p:grpSpPr>
          <p:sp>
            <p:nvSpPr>
              <p:cNvPr id="95" name="Rectangle 94"/>
              <p:cNvSpPr/>
              <p:nvPr/>
            </p:nvSpPr>
            <p:spPr bwMode="auto">
              <a:xfrm>
                <a:off x="4584002" y="1831027"/>
                <a:ext cx="1579429" cy="338554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Inner Raceway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 bwMode="auto">
              <a:xfrm>
                <a:off x="4584002" y="2235217"/>
                <a:ext cx="1566178" cy="338554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Outer Raceway</a:t>
                </a: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4584002" y="2639407"/>
                <a:ext cx="1566178" cy="338554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Cage fault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4584002" y="3043597"/>
                <a:ext cx="1566178" cy="338554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Rolling element</a:t>
                </a: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4348370" y="1786505"/>
              <a:ext cx="268295" cy="1417320"/>
              <a:chOff x="4348370" y="1786505"/>
              <a:chExt cx="268295" cy="1417320"/>
            </a:xfrm>
          </p:grpSpPr>
          <p:cxnSp>
            <p:nvCxnSpPr>
              <p:cNvPr id="86" name="Straight Connector 85"/>
              <p:cNvCxnSpPr/>
              <p:nvPr/>
            </p:nvCxnSpPr>
            <p:spPr bwMode="auto">
              <a:xfrm>
                <a:off x="4356992" y="1786505"/>
                <a:ext cx="0" cy="1417320"/>
              </a:xfrm>
              <a:prstGeom prst="line">
                <a:avLst/>
              </a:prstGeom>
              <a:solidFill>
                <a:schemeClr val="accent3">
                  <a:lumMod val="95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flipV="1">
                <a:off x="4348370" y="2018855"/>
                <a:ext cx="241403" cy="0"/>
              </a:xfrm>
              <a:prstGeom prst="line">
                <a:avLst/>
              </a:prstGeom>
              <a:solidFill>
                <a:schemeClr val="accent3">
                  <a:lumMod val="95000"/>
                </a:schemeClr>
              </a:solidFill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flipV="1">
                <a:off x="4375263" y="2422183"/>
                <a:ext cx="241402" cy="0"/>
              </a:xfrm>
              <a:prstGeom prst="line">
                <a:avLst/>
              </a:prstGeom>
              <a:solidFill>
                <a:schemeClr val="accent3">
                  <a:lumMod val="95000"/>
                </a:schemeClr>
              </a:solidFill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flipV="1">
                <a:off x="4363492" y="2827354"/>
                <a:ext cx="241402" cy="0"/>
              </a:xfrm>
              <a:prstGeom prst="line">
                <a:avLst/>
              </a:prstGeom>
              <a:solidFill>
                <a:schemeClr val="accent3">
                  <a:lumMod val="95000"/>
                </a:schemeClr>
              </a:solidFill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4367915" y="3186859"/>
                <a:ext cx="241402" cy="0"/>
              </a:xfrm>
              <a:prstGeom prst="line">
                <a:avLst/>
              </a:prstGeom>
              <a:solidFill>
                <a:schemeClr val="accent3">
                  <a:lumMod val="95000"/>
                </a:schemeClr>
              </a:solidFill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5"/>
          <p:cNvSpPr/>
          <p:nvPr/>
        </p:nvSpPr>
        <p:spPr>
          <a:xfrm>
            <a:off x="7006948" y="1279476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accent5">
                    <a:lumMod val="25000"/>
                  </a:schemeClr>
                </a:solidFill>
              </a:rPr>
              <a:t>[Riera-Guasp’15]</a:t>
            </a:r>
            <a:endParaRPr lang="en-GB" dirty="0">
              <a:solidFill>
                <a:schemeClr val="accent5">
                  <a:lumMod val="25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552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65"/>
    </mc:Choice>
    <mc:Fallback>
      <p:transition spd="slow" advTm="75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58855" x="5830888" y="4313238"/>
          <p14:tracePt t="58865" x="5795963" y="4313238"/>
          <p14:tracePt t="58875" x="5786438" y="4313238"/>
          <p14:tracePt t="58886" x="5768975" y="4313238"/>
          <p14:tracePt t="58902" x="5759450" y="4313238"/>
          <p14:tracePt t="58919" x="5715000" y="4303713"/>
          <p14:tracePt t="58936" x="5643563" y="4268788"/>
          <p14:tracePt t="58953" x="5572125" y="4224338"/>
          <p14:tracePt t="58969" x="5330825" y="4089400"/>
          <p14:tracePt t="58986" x="5099050" y="3983038"/>
          <p14:tracePt t="59003" x="4956175" y="3938588"/>
          <p14:tracePt t="59019" x="4483100" y="3840163"/>
          <p14:tracePt t="59036" x="3848100" y="3465513"/>
          <p14:tracePt t="59053" x="3214688" y="3017838"/>
          <p14:tracePt t="59070" x="2946400" y="2874963"/>
          <p14:tracePt t="59086" x="2581275" y="2776538"/>
          <p14:tracePt t="59103" x="2455863" y="2714625"/>
          <p14:tracePt t="59120" x="2214563" y="2562225"/>
          <p14:tracePt t="59136" x="2017713" y="2330450"/>
          <p14:tracePt t="59153" x="1822450" y="2179638"/>
          <p14:tracePt t="59170" x="1751013" y="2108200"/>
          <p14:tracePt t="59186" x="1608138" y="2062163"/>
          <p14:tracePt t="59203" x="1482725" y="1982788"/>
          <p14:tracePt t="59220" x="1428750" y="1965325"/>
          <p14:tracePt t="59237" x="1384300" y="1911350"/>
          <p14:tracePt t="59253" x="1384300" y="1830388"/>
          <p14:tracePt t="59541" x="1366838" y="1830388"/>
          <p14:tracePt t="59551" x="1330325" y="1830388"/>
          <p14:tracePt t="59561" x="1295400" y="1830388"/>
          <p14:tracePt t="59571" x="1268413" y="1822450"/>
          <p14:tracePt t="59587" x="1169988" y="1803400"/>
          <p14:tracePt t="59604" x="1062038" y="1741488"/>
          <p14:tracePt t="59621" x="911225" y="1679575"/>
          <p14:tracePt t="59637" x="830263" y="1643063"/>
          <p14:tracePt t="59654" x="633413" y="1544638"/>
          <p14:tracePt t="59671" x="401638" y="1455738"/>
          <p14:tracePt t="59688" x="258763" y="1393825"/>
          <p14:tracePt t="59704" x="26988" y="13223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048" y="101052"/>
            <a:ext cx="7874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990000"/>
                </a:solidFill>
                <a:latin typeface="Calibri" pitchFamily="34" charset="0"/>
                <a:cs typeface="Calibri" pitchFamily="34" charset="0"/>
              </a:rPr>
              <a:t>Experimental Setup (22kW IM-24kW DC Gen)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54651" y="1278440"/>
            <a:ext cx="4484025" cy="3130861"/>
            <a:chOff x="154651" y="889437"/>
            <a:chExt cx="4484025" cy="3130861"/>
          </a:xfrm>
        </p:grpSpPr>
        <p:grpSp>
          <p:nvGrpSpPr>
            <p:cNvPr id="82" name="Group 81"/>
            <p:cNvGrpSpPr/>
            <p:nvPr/>
          </p:nvGrpSpPr>
          <p:grpSpPr>
            <a:xfrm>
              <a:off x="284326" y="889437"/>
              <a:ext cx="4354350" cy="3096000"/>
              <a:chOff x="284326" y="889437"/>
              <a:chExt cx="4354350" cy="3096000"/>
            </a:xfrm>
          </p:grpSpPr>
          <p:pic>
            <p:nvPicPr>
              <p:cNvPr id="83" name="Picture 2" descr="D:\Online Storage\New Google Drive\Google Drive\Half yearly report\Nov'13\images\IMG_20131029_122711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4326" y="889437"/>
                <a:ext cx="4128000" cy="3096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175" cap="rnd">
                <a:solidFill>
                  <a:schemeClr val="tx1"/>
                </a:solidFill>
              </a:ln>
              <a:effectLst/>
            </p:spPr>
          </p:pic>
          <p:cxnSp>
            <p:nvCxnSpPr>
              <p:cNvPr id="84" name="Straight Arrow Connector 83"/>
              <p:cNvCxnSpPr/>
              <p:nvPr/>
            </p:nvCxnSpPr>
            <p:spPr bwMode="auto">
              <a:xfrm flipH="1" flipV="1">
                <a:off x="695325" y="1876424"/>
                <a:ext cx="91440" cy="54864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  <p:sp>
            <p:nvSpPr>
              <p:cNvPr id="85" name="TextBox 84"/>
              <p:cNvSpPr txBox="1"/>
              <p:nvPr/>
            </p:nvSpPr>
            <p:spPr>
              <a:xfrm>
                <a:off x="361950" y="1457325"/>
                <a:ext cx="12287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Induction Motor</a:t>
                </a: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 bwMode="auto">
              <a:xfrm flipH="1" flipV="1">
                <a:off x="3324225" y="1704976"/>
                <a:ext cx="19050" cy="85724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  <p:sp>
            <p:nvSpPr>
              <p:cNvPr id="87" name="TextBox 86"/>
              <p:cNvSpPr txBox="1"/>
              <p:nvPr/>
            </p:nvSpPr>
            <p:spPr>
              <a:xfrm>
                <a:off x="2686050" y="1504950"/>
                <a:ext cx="12287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DC Generator</a:t>
                </a:r>
              </a:p>
            </p:txBody>
          </p:sp>
          <p:cxnSp>
            <p:nvCxnSpPr>
              <p:cNvPr id="88" name="Straight Arrow Connector 87"/>
              <p:cNvCxnSpPr/>
              <p:nvPr/>
            </p:nvCxnSpPr>
            <p:spPr bwMode="auto">
              <a:xfrm flipH="1" flipV="1">
                <a:off x="1952625" y="1333500"/>
                <a:ext cx="396240" cy="24383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  <p:sp>
            <p:nvSpPr>
              <p:cNvPr id="89" name="TextBox 88"/>
              <p:cNvSpPr txBox="1"/>
              <p:nvPr/>
            </p:nvSpPr>
            <p:spPr>
              <a:xfrm>
                <a:off x="1219200" y="933450"/>
                <a:ext cx="12287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Cooling Arrangement</a:t>
                </a:r>
              </a:p>
            </p:txBody>
          </p:sp>
          <p:cxnSp>
            <p:nvCxnSpPr>
              <p:cNvPr id="90" name="Straight Arrow Connector 89"/>
              <p:cNvCxnSpPr/>
              <p:nvPr/>
            </p:nvCxnSpPr>
            <p:spPr bwMode="auto">
              <a:xfrm flipV="1">
                <a:off x="4171950" y="1390650"/>
                <a:ext cx="0" cy="12382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  <p:sp>
            <p:nvSpPr>
              <p:cNvPr id="91" name="TextBox 90"/>
              <p:cNvSpPr txBox="1"/>
              <p:nvPr/>
            </p:nvSpPr>
            <p:spPr>
              <a:xfrm>
                <a:off x="3057526" y="1152525"/>
                <a:ext cx="158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AC </a:t>
                </a:r>
                <a:r>
                  <a:rPr lang="en-US" sz="1200" dirty="0" err="1"/>
                  <a:t>Tacho</a:t>
                </a:r>
                <a:r>
                  <a:rPr lang="en-US" sz="1200" dirty="0"/>
                  <a:t> Generator</a:t>
                </a: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54651" y="3681744"/>
              <a:ext cx="4257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(A) Induction Motor - DC Generator Set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5943" y="824572"/>
            <a:ext cx="8948056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Calibri" pitchFamily="34" charset="0"/>
                <a:cs typeface="Calibri" pitchFamily="34" charset="0"/>
              </a:rPr>
              <a:t>For generating various base and  fault signatures, testing and validation of algorithms in lab</a:t>
            </a:r>
            <a:endParaRPr lang="en-US" dirty="0"/>
          </a:p>
        </p:txBody>
      </p:sp>
      <p:grpSp>
        <p:nvGrpSpPr>
          <p:cNvPr id="17" name="Group 6"/>
          <p:cNvGrpSpPr/>
          <p:nvPr/>
        </p:nvGrpSpPr>
        <p:grpSpPr>
          <a:xfrm>
            <a:off x="5734801" y="4751291"/>
            <a:ext cx="3300147" cy="1828800"/>
            <a:chOff x="5207826" y="4742839"/>
            <a:chExt cx="3386072" cy="1828800"/>
          </a:xfrm>
        </p:grpSpPr>
        <p:pic>
          <p:nvPicPr>
            <p:cNvPr id="10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6" t="49875" r="42839" b="12429"/>
            <a:stretch/>
          </p:blipFill>
          <p:spPr>
            <a:xfrm>
              <a:off x="5207826" y="4742839"/>
              <a:ext cx="3386072" cy="1828800"/>
            </a:xfrm>
            <a:prstGeom prst="rect">
              <a:avLst/>
            </a:prstGeom>
          </p:spPr>
        </p:pic>
        <p:grpSp>
          <p:nvGrpSpPr>
            <p:cNvPr id="15" name="Group 8"/>
            <p:cNvGrpSpPr/>
            <p:nvPr/>
          </p:nvGrpSpPr>
          <p:grpSpPr>
            <a:xfrm>
              <a:off x="6624462" y="5867188"/>
              <a:ext cx="1006827" cy="276999"/>
              <a:chOff x="6624462" y="5867188"/>
              <a:chExt cx="1006827" cy="276999"/>
            </a:xfrm>
          </p:grpSpPr>
          <p:cxnSp>
            <p:nvCxnSpPr>
              <p:cNvPr id="49" name="Straight Arrow Connector 20"/>
              <p:cNvCxnSpPr/>
              <p:nvPr/>
            </p:nvCxnSpPr>
            <p:spPr bwMode="auto">
              <a:xfrm rot="10620000">
                <a:off x="6624462" y="5980675"/>
                <a:ext cx="466726" cy="2501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0" name="TextBox 21"/>
              <p:cNvSpPr txBox="1"/>
              <p:nvPr/>
            </p:nvSpPr>
            <p:spPr>
              <a:xfrm>
                <a:off x="7038975" y="5867188"/>
                <a:ext cx="59231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>
                    <a:solidFill>
                      <a:srgbClr val="50000F"/>
                    </a:solidFill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Host</a:t>
                </a:r>
              </a:p>
            </p:txBody>
          </p:sp>
        </p:grpSp>
        <p:grpSp>
          <p:nvGrpSpPr>
            <p:cNvPr id="13" name="Group 11"/>
            <p:cNvGrpSpPr/>
            <p:nvPr/>
          </p:nvGrpSpPr>
          <p:grpSpPr>
            <a:xfrm>
              <a:off x="7181849" y="5076119"/>
              <a:ext cx="750567" cy="528657"/>
              <a:chOff x="7181849" y="5076119"/>
              <a:chExt cx="750567" cy="528657"/>
            </a:xfrm>
          </p:grpSpPr>
          <p:cxnSp>
            <p:nvCxnSpPr>
              <p:cNvPr id="52" name="Straight Arrow Connector 18"/>
              <p:cNvCxnSpPr/>
              <p:nvPr/>
            </p:nvCxnSpPr>
            <p:spPr bwMode="auto">
              <a:xfrm rot="10800000" flipV="1">
                <a:off x="7496175" y="5330456"/>
                <a:ext cx="0" cy="27432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3" name="TextBox 19"/>
              <p:cNvSpPr txBox="1"/>
              <p:nvPr/>
            </p:nvSpPr>
            <p:spPr>
              <a:xfrm>
                <a:off x="7181849" y="5076119"/>
                <a:ext cx="75056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Sensor</a:t>
                </a:r>
              </a:p>
            </p:txBody>
          </p:sp>
        </p:grpSp>
        <p:grpSp>
          <p:nvGrpSpPr>
            <p:cNvPr id="57" name="Group 13"/>
            <p:cNvGrpSpPr/>
            <p:nvPr/>
          </p:nvGrpSpPr>
          <p:grpSpPr>
            <a:xfrm>
              <a:off x="5862636" y="4877977"/>
              <a:ext cx="687503" cy="528657"/>
              <a:chOff x="7181849" y="5076119"/>
              <a:chExt cx="687503" cy="528657"/>
            </a:xfrm>
          </p:grpSpPr>
          <p:cxnSp>
            <p:nvCxnSpPr>
              <p:cNvPr id="58" name="Straight Arrow Connector 15"/>
              <p:cNvCxnSpPr/>
              <p:nvPr/>
            </p:nvCxnSpPr>
            <p:spPr bwMode="auto">
              <a:xfrm rot="10800000" flipV="1">
                <a:off x="7496175" y="5330456"/>
                <a:ext cx="0" cy="27432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1" name="TextBox 17"/>
              <p:cNvSpPr txBox="1"/>
              <p:nvPr/>
            </p:nvSpPr>
            <p:spPr>
              <a:xfrm>
                <a:off x="7181849" y="5076119"/>
                <a:ext cx="68750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>
                    <a:solidFill>
                      <a:srgbClr val="50000F"/>
                    </a:solidFill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Target</a:t>
                </a:r>
              </a:p>
            </p:txBody>
          </p:sp>
        </p:grpSp>
      </p:grpSp>
      <p:sp>
        <p:nvSpPr>
          <p:cNvPr id="54" name="TextBox 32"/>
          <p:cNvSpPr txBox="1"/>
          <p:nvPr/>
        </p:nvSpPr>
        <p:spPr>
          <a:xfrm>
            <a:off x="5642755" y="6524301"/>
            <a:ext cx="3484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(C) Sensor-Target Interface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068476"/>
              </p:ext>
            </p:extLst>
          </p:nvPr>
        </p:nvGraphicFramePr>
        <p:xfrm>
          <a:off x="279022" y="4459499"/>
          <a:ext cx="4978834" cy="23012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489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57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Specification of the Experimental</a:t>
                      </a:r>
                      <a:r>
                        <a:rPr lang="en-US" sz="1600" baseline="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Setup</a:t>
                      </a:r>
                      <a:endParaRPr lang="en-US" sz="16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550" b="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98197"/>
                  </a:ext>
                </a:extLst>
              </a:tr>
              <a:tr h="2705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5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Rated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5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513"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Rated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40.5A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52"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Number of poles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78"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Rated</a:t>
                      </a:r>
                      <a:r>
                        <a:rPr lang="en-US" sz="1550" baseline="0" dirty="0">
                          <a:latin typeface="Calibri" panose="020F0502020204030204" pitchFamily="34" charset="0"/>
                        </a:rPr>
                        <a:t> power</a:t>
                      </a:r>
                      <a:endParaRPr lang="en-US" sz="155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22kW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878"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Number of phases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878"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Number of rotor bars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50" dirty="0"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 bwMode="auto">
          <a:xfrm>
            <a:off x="1476260" y="3061972"/>
            <a:ext cx="114415" cy="13292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923582" y="2938948"/>
            <a:ext cx="114415" cy="13292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 bwMode="auto">
          <a:xfrm>
            <a:off x="998556" y="3146136"/>
            <a:ext cx="310271" cy="63980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967418" y="3795116"/>
            <a:ext cx="1889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Vibration sensor location</a:t>
            </a: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1577267" y="3266187"/>
            <a:ext cx="182880" cy="5486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arrow" w="med" len="med"/>
            <a:tailEnd type="none"/>
          </a:ln>
          <a:effectLst/>
        </p:spPr>
      </p:cxnSp>
      <p:grpSp>
        <p:nvGrpSpPr>
          <p:cNvPr id="96" name="Group 95"/>
          <p:cNvGrpSpPr/>
          <p:nvPr/>
        </p:nvGrpSpPr>
        <p:grpSpPr>
          <a:xfrm>
            <a:off x="4552208" y="1259987"/>
            <a:ext cx="4509259" cy="3211610"/>
            <a:chOff x="195943" y="1259383"/>
            <a:chExt cx="4509259" cy="3211610"/>
          </a:xfrm>
        </p:grpSpPr>
        <p:sp>
          <p:nvSpPr>
            <p:cNvPr id="97" name="TextBox 96"/>
            <p:cNvSpPr txBox="1"/>
            <p:nvPr/>
          </p:nvSpPr>
          <p:spPr>
            <a:xfrm>
              <a:off x="195943" y="4132439"/>
              <a:ext cx="4257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(B) Panel Board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0"/>
            <a:stretch/>
          </p:blipFill>
          <p:spPr>
            <a:xfrm>
              <a:off x="297993" y="1275083"/>
              <a:ext cx="4359733" cy="2834640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297993" y="1297799"/>
              <a:ext cx="1228725" cy="2055957"/>
              <a:chOff x="4814047" y="1288275"/>
              <a:chExt cx="1228725" cy="2055957"/>
            </a:xfrm>
          </p:grpSpPr>
          <p:sp>
            <p:nvSpPr>
              <p:cNvPr id="108" name="Rectangle 107"/>
              <p:cNvSpPr/>
              <p:nvPr/>
            </p:nvSpPr>
            <p:spPr bwMode="auto">
              <a:xfrm>
                <a:off x="4838700" y="2246952"/>
                <a:ext cx="365760" cy="1097280"/>
              </a:xfrm>
              <a:prstGeom prst="rect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814047" y="1288275"/>
                <a:ext cx="122872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IM V/F control</a:t>
                </a:r>
              </a:p>
            </p:txBody>
          </p:sp>
          <p:cxnSp>
            <p:nvCxnSpPr>
              <p:cNvPr id="110" name="Straight Arrow Connector 109"/>
              <p:cNvCxnSpPr/>
              <p:nvPr/>
            </p:nvCxnSpPr>
            <p:spPr bwMode="auto">
              <a:xfrm flipV="1">
                <a:off x="5048250" y="1570103"/>
                <a:ext cx="0" cy="70485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</p:grpSp>
        <p:sp>
          <p:nvSpPr>
            <p:cNvPr id="100" name="Rectangle 99"/>
            <p:cNvSpPr/>
            <p:nvPr/>
          </p:nvSpPr>
          <p:spPr bwMode="auto">
            <a:xfrm>
              <a:off x="821755" y="2202375"/>
              <a:ext cx="1734158" cy="926415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74416" y="1742392"/>
              <a:ext cx="18954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IM indicating instruments</a:t>
              </a: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2995292" y="2167013"/>
              <a:ext cx="571500" cy="1162050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3" name="Straight Arrow Connector 102"/>
            <p:cNvCxnSpPr/>
            <p:nvPr/>
          </p:nvCxnSpPr>
          <p:spPr bwMode="auto">
            <a:xfrm flipV="1">
              <a:off x="3271517" y="1605037"/>
              <a:ext cx="0" cy="54216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104" name="TextBox 103"/>
            <p:cNvSpPr txBox="1"/>
            <p:nvPr/>
          </p:nvSpPr>
          <p:spPr>
            <a:xfrm>
              <a:off x="2333304" y="1259383"/>
              <a:ext cx="232442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DC generator control and indicating instruments</a:t>
              </a: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3600302" y="2155254"/>
              <a:ext cx="895350" cy="1162050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476477" y="1722498"/>
              <a:ext cx="122872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Load switches</a:t>
              </a:r>
            </a:p>
          </p:txBody>
        </p:sp>
        <p:cxnSp>
          <p:nvCxnSpPr>
            <p:cNvPr id="107" name="Straight Arrow Connector 106"/>
            <p:cNvCxnSpPr/>
            <p:nvPr/>
          </p:nvCxnSpPr>
          <p:spPr bwMode="auto">
            <a:xfrm flipV="1">
              <a:off x="4105127" y="1967164"/>
              <a:ext cx="0" cy="1828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0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7"/>
    </mc:Choice>
    <mc:Fallback>
      <p:transition spd="slow" advTm="1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54" x="339725" y="9525"/>
          <p14:tracePt t="10464" x="473075" y="9525"/>
          <p14:tracePt t="10476" x="696913" y="26988"/>
          <p14:tracePt t="10492" x="866775" y="53975"/>
          <p14:tracePt t="10509" x="1187450" y="61913"/>
          <p14:tracePt t="10526" x="1608138" y="169863"/>
          <p14:tracePt t="10543" x="1758950" y="214313"/>
          <p14:tracePt t="10559" x="2152650" y="401638"/>
          <p14:tracePt t="10576" x="2589213" y="527050"/>
          <p14:tracePt t="10593" x="2901950" y="581025"/>
          <p14:tracePt t="10609" x="3009900" y="608013"/>
          <p14:tracePt t="10626" x="3179763" y="723900"/>
          <p14:tracePt t="10643" x="3224213" y="795338"/>
          <p14:tracePt t="10660" x="3330575" y="990600"/>
          <p14:tracePt t="10676" x="3411538" y="1108075"/>
          <p14:tracePt t="10693" x="3438525" y="1152525"/>
          <p14:tracePt t="10710" x="3438525" y="1160463"/>
          <p14:tracePt t="10726" x="3446463" y="1169988"/>
          <p14:tracePt t="10743" x="3482975" y="1169988"/>
          <p14:tracePt t="10760" x="3490913" y="1169988"/>
          <p14:tracePt t="10776" x="3517900" y="1179513"/>
          <p14:tracePt t="10793" x="3527425" y="1187450"/>
          <p14:tracePt t="10810" x="3544888" y="1204913"/>
          <p14:tracePt t="10826" x="3598863" y="1276350"/>
          <p14:tracePt t="10843" x="3670300" y="1455738"/>
          <p14:tracePt t="10860" x="3679825" y="1536700"/>
          <p14:tracePt t="10877" x="3724275" y="1608138"/>
          <p14:tracePt t="10893" x="3741738" y="1633538"/>
          <p14:tracePt t="10910" x="3741738" y="1643063"/>
          <p14:tracePt t="10943" x="3714750" y="1652588"/>
          <p14:tracePt t="11240" x="3724275" y="1652588"/>
          <p14:tracePt t="11249" x="3759200" y="1660525"/>
          <p14:tracePt t="11259" x="3867150" y="1679575"/>
          <p14:tracePt t="11269" x="4054475" y="1758950"/>
          <p14:tracePt t="11279" x="4375150" y="2017713"/>
          <p14:tracePt t="11294" x="4894263" y="2562225"/>
          <p14:tracePt t="11311" x="5518150" y="2840038"/>
          <p14:tracePt t="11327" x="5830888" y="3054350"/>
          <p14:tracePt t="11344" x="6089650" y="3490913"/>
          <p14:tracePt t="11361" x="6205538" y="3643313"/>
          <p14:tracePt t="11378" x="6205538" y="3652838"/>
          <p14:tracePt t="11394" x="6242050" y="3670300"/>
          <p14:tracePt t="11411" x="6286500" y="36703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87204"/>
            <a:ext cx="3733586" cy="646331"/>
          </a:xfrm>
        </p:spPr>
        <p:txBody>
          <a:bodyPr wrap="none">
            <a:spAutoFit/>
          </a:bodyPr>
          <a:lstStyle/>
          <a:p>
            <a:r>
              <a:rPr lang="en-US" sz="3600" kern="1200" dirty="0">
                <a:solidFill>
                  <a:srgbClr val="990000"/>
                </a:solidFill>
                <a:latin typeface="Calibri" pitchFamily="34" charset="0"/>
                <a:ea typeface="+mn-ea"/>
                <a:cs typeface="Calibri" pitchFamily="34" charset="0"/>
              </a:rPr>
              <a:t>Introducing Faults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0A643C-5637-4827-8209-F981C76B2A62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/36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9969" y="1039511"/>
            <a:ext cx="8778380" cy="2813127"/>
            <a:chOff x="259969" y="821143"/>
            <a:chExt cx="8778380" cy="2813127"/>
          </a:xfrm>
        </p:grpSpPr>
        <p:grpSp>
          <p:nvGrpSpPr>
            <p:cNvPr id="9" name="Group 8"/>
            <p:cNvGrpSpPr/>
            <p:nvPr/>
          </p:nvGrpSpPr>
          <p:grpSpPr>
            <a:xfrm>
              <a:off x="259969" y="821143"/>
              <a:ext cx="2986965" cy="2813127"/>
              <a:chOff x="259969" y="821143"/>
              <a:chExt cx="2986965" cy="281312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969" y="821143"/>
                <a:ext cx="2904959" cy="2160000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302153" y="2987939"/>
                <a:ext cx="29447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dirty="0" smtClean="0">
                    <a:solidFill>
                      <a:schemeClr val="accent5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Fig. 1 Spark </a:t>
                </a:r>
                <a:r>
                  <a:rPr lang="en-IN" dirty="0">
                    <a:solidFill>
                      <a:schemeClr val="accent5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electric discharge</a:t>
                </a:r>
              </a:p>
              <a:p>
                <a:pPr algn="ctr"/>
                <a:r>
                  <a:rPr lang="en-IN" dirty="0">
                    <a:solidFill>
                      <a:schemeClr val="accent5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machining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329229" y="821143"/>
              <a:ext cx="2709120" cy="2596024"/>
              <a:chOff x="6329229" y="821143"/>
              <a:chExt cx="2709120" cy="259602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9229" y="821143"/>
                <a:ext cx="2709120" cy="216000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351084" y="3047835"/>
                <a:ext cx="2665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IN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Fig. 3 Outer </a:t>
                </a:r>
                <a:r>
                  <a:rPr lang="en-IN" dirty="0">
                    <a:solidFill>
                      <a:schemeClr val="accent5">
                        <a:lumMod val="25000"/>
                      </a:schemeClr>
                    </a:solidFill>
                  </a:rPr>
                  <a:t>Raceway Fault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410311" y="821143"/>
              <a:ext cx="2618217" cy="2596024"/>
              <a:chOff x="3410311" y="821143"/>
              <a:chExt cx="2618217" cy="2596024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0360" y="821143"/>
                <a:ext cx="2238940" cy="2160000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3410311" y="3047835"/>
                <a:ext cx="2618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IN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Fig. 2 Inner </a:t>
                </a:r>
                <a:r>
                  <a:rPr lang="en-IN" dirty="0">
                    <a:solidFill>
                      <a:schemeClr val="accent5">
                        <a:lumMod val="25000"/>
                      </a:schemeClr>
                    </a:solidFill>
                  </a:rPr>
                  <a:t>Raceway Fault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248004" y="4168955"/>
            <a:ext cx="8835671" cy="2387629"/>
            <a:chOff x="248004" y="3704928"/>
            <a:chExt cx="8835671" cy="2387629"/>
          </a:xfrm>
        </p:grpSpPr>
        <p:grpSp>
          <p:nvGrpSpPr>
            <p:cNvPr id="3" name="Group 2"/>
            <p:cNvGrpSpPr/>
            <p:nvPr/>
          </p:nvGrpSpPr>
          <p:grpSpPr>
            <a:xfrm>
              <a:off x="248004" y="3704928"/>
              <a:ext cx="2721105" cy="2387629"/>
              <a:chOff x="248004" y="3704928"/>
              <a:chExt cx="2721105" cy="2387629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8004" y="3704928"/>
                <a:ext cx="2641180" cy="1980000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259969" y="5723225"/>
                <a:ext cx="2709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IN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Fig. 4 Rolling </a:t>
                </a:r>
                <a:r>
                  <a:rPr lang="en-IN" dirty="0">
                    <a:solidFill>
                      <a:schemeClr val="accent5">
                        <a:lumMod val="25000"/>
                      </a:schemeClr>
                    </a:solidFill>
                  </a:rPr>
                  <a:t>Element Fault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071132" y="3704928"/>
              <a:ext cx="2957396" cy="2374720"/>
              <a:chOff x="3071132" y="3704928"/>
              <a:chExt cx="2957396" cy="237472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1132" y="3704928"/>
                <a:ext cx="2957396" cy="19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308570" y="5710316"/>
                <a:ext cx="27115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US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Fig. 5 Half </a:t>
                </a:r>
                <a:r>
                  <a:rPr lang="en-US" dirty="0">
                    <a:solidFill>
                      <a:schemeClr val="accent5">
                        <a:lumMod val="25000"/>
                      </a:schemeClr>
                    </a:solidFill>
                  </a:rPr>
                  <a:t>broken rotor bar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10475" y="3704928"/>
              <a:ext cx="2873200" cy="2377158"/>
              <a:chOff x="6210475" y="3704928"/>
              <a:chExt cx="2873200" cy="237715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0475" y="3704928"/>
                <a:ext cx="2873200" cy="198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6371722" y="5712754"/>
                <a:ext cx="2666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US" dirty="0" smtClean="0">
                    <a:solidFill>
                      <a:schemeClr val="accent5">
                        <a:lumMod val="25000"/>
                      </a:schemeClr>
                    </a:solidFill>
                  </a:rPr>
                  <a:t>Fig. 6 Full </a:t>
                </a:r>
                <a:r>
                  <a:rPr lang="en-US" dirty="0">
                    <a:solidFill>
                      <a:schemeClr val="accent5">
                        <a:lumMod val="25000"/>
                      </a:schemeClr>
                    </a:solidFill>
                  </a:rPr>
                  <a:t>broken rotor bar</a:t>
                </a:r>
              </a:p>
            </p:txBody>
          </p:sp>
        </p:grp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2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9"/>
    </mc:Choice>
    <mc:Fallback>
      <p:transition spd="slow" advTm="19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0"/>
          <p:cNvSpPr>
            <a:spLocks noChangeShapeType="1"/>
          </p:cNvSpPr>
          <p:nvPr/>
        </p:nvSpPr>
        <p:spPr bwMode="auto">
          <a:xfrm>
            <a:off x="257175" y="733241"/>
            <a:ext cx="8505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6594" y="135373"/>
            <a:ext cx="2185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990000"/>
                </a:solidFill>
                <a:latin typeface="Calibri" pitchFamily="34" charset="0"/>
                <a:cs typeface="Calibri" pitchFamily="34" charset="0"/>
              </a:rPr>
              <a:t>Stationarity</a:t>
            </a:r>
          </a:p>
        </p:txBody>
      </p:sp>
      <p:grpSp>
        <p:nvGrpSpPr>
          <p:cNvPr id="6" name="Group 15"/>
          <p:cNvGrpSpPr/>
          <p:nvPr/>
        </p:nvGrpSpPr>
        <p:grpSpPr>
          <a:xfrm>
            <a:off x="171451" y="0"/>
            <a:ext cx="8994774" cy="771525"/>
            <a:chOff x="171451" y="0"/>
            <a:chExt cx="8994774" cy="771525"/>
          </a:xfrm>
        </p:grpSpPr>
        <p:grpSp>
          <p:nvGrpSpPr>
            <p:cNvPr id="12" name="Group 14"/>
            <p:cNvGrpSpPr/>
            <p:nvPr/>
          </p:nvGrpSpPr>
          <p:grpSpPr>
            <a:xfrm>
              <a:off x="8394700" y="0"/>
              <a:ext cx="771525" cy="771525"/>
              <a:chOff x="8394700" y="0"/>
              <a:chExt cx="771525" cy="771525"/>
            </a:xfrm>
          </p:grpSpPr>
          <p:sp>
            <p:nvSpPr>
              <p:cNvPr id="7" name="Rectangle 16"/>
              <p:cNvSpPr>
                <a:spLocks noChangeArrowheads="1"/>
              </p:cNvSpPr>
              <p:nvPr/>
            </p:nvSpPr>
            <p:spPr bwMode="auto">
              <a:xfrm>
                <a:off x="8394700" y="0"/>
                <a:ext cx="749300" cy="771525"/>
              </a:xfrm>
              <a:prstGeom prst="rect">
                <a:avLst/>
              </a:prstGeom>
              <a:solidFill>
                <a:srgbClr val="00279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dirty="0"/>
              </a:p>
            </p:txBody>
          </p:sp>
          <p:sp>
            <p:nvSpPr>
              <p:cNvPr id="8" name="Rectangle 17"/>
              <p:cNvSpPr>
                <a:spLocks noChangeArrowheads="1"/>
              </p:cNvSpPr>
              <p:nvPr/>
            </p:nvSpPr>
            <p:spPr bwMode="auto">
              <a:xfrm>
                <a:off x="8394700" y="0"/>
                <a:ext cx="374650" cy="38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dirty="0"/>
              </a:p>
            </p:txBody>
          </p:sp>
          <p:sp>
            <p:nvSpPr>
              <p:cNvPr id="9" name="Rectangle 18"/>
              <p:cNvSpPr>
                <a:spLocks noChangeArrowheads="1"/>
              </p:cNvSpPr>
              <p:nvPr/>
            </p:nvSpPr>
            <p:spPr bwMode="auto">
              <a:xfrm>
                <a:off x="8769350" y="374650"/>
                <a:ext cx="396875" cy="38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dirty="0"/>
              </a:p>
            </p:txBody>
          </p:sp>
        </p:grp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171451" y="0"/>
              <a:ext cx="187325" cy="771525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/>
            </a:p>
          </p:txBody>
        </p:sp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7745413" y="0"/>
              <a:ext cx="638175" cy="77152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500093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394700" y="6542608"/>
            <a:ext cx="703037" cy="22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eaLnBrk="0" hangingPunct="0">
              <a:defRPr sz="1400" b="1">
                <a:solidFill>
                  <a:srgbClr val="800000"/>
                </a:solidFill>
                <a:cs typeface="Arial" charset="0"/>
              </a:defRPr>
            </a:lvl1pPr>
          </a:lstStyle>
          <a:p>
            <a:fld id="{EE9220BB-E07E-40F3-BFE2-1799DB1E545B}" type="slidenum">
              <a:rPr lang="en-GB" smtClean="0"/>
              <a:pPr/>
              <a:t>2</a:t>
            </a:fld>
            <a:r>
              <a:rPr lang="en-GB" dirty="0" smtClean="0"/>
              <a:t>/36</a:t>
            </a:r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0471" y="955789"/>
            <a:ext cx="8826500" cy="1432928"/>
            <a:chOff x="264119" y="778367"/>
            <a:chExt cx="8826500" cy="1432928"/>
          </a:xfrm>
        </p:grpSpPr>
        <p:sp>
          <p:nvSpPr>
            <p:cNvPr id="14" name="TextBox 13"/>
            <p:cNvSpPr txBox="1"/>
            <p:nvPr/>
          </p:nvSpPr>
          <p:spPr>
            <a:xfrm>
              <a:off x="264119" y="778367"/>
              <a:ext cx="8826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Stationary process</a:t>
              </a:r>
            </a:p>
            <a:p>
              <a:r>
                <a:rPr lang="en-IN" sz="2000" dirty="0">
                  <a:latin typeface="Calibri" panose="020F0502020204030204" pitchFamily="34" charset="0"/>
                </a:rPr>
                <a:t>A stochastic process is said to be a stationary if it’s statistical properties are time-invariant. This is stationarity in strict sense. Mathematically,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388818" y="1841963"/>
                  <a:ext cx="22425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8818" y="1841963"/>
                  <a:ext cx="224253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243527" y="2630605"/>
            <a:ext cx="8826500" cy="1497806"/>
            <a:chOff x="257175" y="2344000"/>
            <a:chExt cx="8826500" cy="1497806"/>
          </a:xfrm>
        </p:grpSpPr>
        <p:sp>
          <p:nvSpPr>
            <p:cNvPr id="15" name="TextBox 14"/>
            <p:cNvSpPr txBox="1"/>
            <p:nvPr/>
          </p:nvSpPr>
          <p:spPr>
            <a:xfrm>
              <a:off x="257175" y="2344000"/>
              <a:ext cx="8826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Wide sense stationarity (WSS)</a:t>
              </a:r>
            </a:p>
            <a:p>
              <a:r>
                <a:rPr lang="en-IN" sz="2000" dirty="0">
                  <a:latin typeface="Calibri" panose="020F0502020204030204" pitchFamily="34" charset="0"/>
                </a:rPr>
                <a:t>A stochastic process is WSS if it’s mean is constant and autocorrelation depends only on the delay. Mathematically,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2482000" y="3472474"/>
                  <a:ext cx="43586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η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000" y="3472474"/>
                  <a:ext cx="435862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264119" y="4299943"/>
            <a:ext cx="8826500" cy="1443214"/>
            <a:chOff x="264119" y="3890506"/>
            <a:chExt cx="8826500" cy="1443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64119" y="3890506"/>
                  <a:ext cx="8826500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000" dirty="0">
                      <a:solidFill>
                        <a:schemeClr val="accent5">
                          <a:lumMod val="25000"/>
                        </a:schemeClr>
                      </a:solidFill>
                      <a:latin typeface="Calibri" panose="020F0502020204030204" pitchFamily="34" charset="0"/>
                    </a:rPr>
                    <a:t>Joint stationarity</a:t>
                  </a:r>
                </a:p>
                <a:p>
                  <a14:m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sz="2000" dirty="0">
                      <a:latin typeface="Calibri" panose="020F0502020204030204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sz="2000" dirty="0">
                      <a:latin typeface="Calibri" panose="020F0502020204030204" pitchFamily="34" charset="0"/>
                    </a:rPr>
                    <a:t> have the same joint statistics of </a:t>
                  </a:r>
                  <a14:m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sz="2000" dirty="0">
                      <a:latin typeface="Calibri" panose="020F0502020204030204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sz="2000" dirty="0">
                      <a:latin typeface="Calibri" panose="020F0502020204030204" pitchFamily="34" charset="0"/>
                    </a:rPr>
                    <a:t>. Mathematically,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19" y="3890506"/>
                  <a:ext cx="8826500" cy="1015663"/>
                </a:xfrm>
                <a:prstGeom prst="rect">
                  <a:avLst/>
                </a:prstGeom>
                <a:blipFill>
                  <a:blip r:embed="rId7"/>
                  <a:stretch>
                    <a:fillRect l="-691" t="-2994" b="-95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2482000" y="4964388"/>
                  <a:ext cx="38218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000" y="4964388"/>
                  <a:ext cx="382181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20"/>
          <p:cNvSpPr/>
          <p:nvPr/>
        </p:nvSpPr>
        <p:spPr>
          <a:xfrm>
            <a:off x="171451" y="6056461"/>
            <a:ext cx="8919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</a:rPr>
              <a:t>“</a:t>
            </a:r>
            <a:r>
              <a:rPr lang="en-GB" sz="2000" i="1" dirty="0">
                <a:solidFill>
                  <a:srgbClr val="002060"/>
                </a:solidFill>
                <a:latin typeface="Calibri" panose="020F0502020204030204" pitchFamily="34" charset="0"/>
              </a:rPr>
              <a:t>Majority of non-stationarities are due to temporally unstable variance and/or frequency</a:t>
            </a:r>
            <a:r>
              <a:rPr lang="en-GB" sz="2000" dirty="0">
                <a:latin typeface="Calibri" panose="020F0502020204030204" pitchFamily="34" charset="0"/>
              </a:rPr>
              <a:t>”, Chau’05</a:t>
            </a:r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2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34"/>
    </mc:Choice>
    <mc:Fallback>
      <p:transition spd="slow" advTm="53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rcRect t="3009"/>
          <a:stretch/>
        </p:blipFill>
        <p:spPr>
          <a:xfrm>
            <a:off x="200240" y="822958"/>
            <a:ext cx="6972240" cy="2377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78" y="3187333"/>
            <a:ext cx="8961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 Spectrum </a:t>
            </a: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conditioned vibration signal obtained from the </a:t>
            </a:r>
            <a:r>
              <a:rPr lang="en-IN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lab-setup</a:t>
            </a: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  <a:r>
              <a:rPr lang="en-IN" b="1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inner-race fault</a:t>
            </a: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different load levels.</a:t>
            </a:r>
            <a:endParaRPr lang="en-US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081" y="6165656"/>
            <a:ext cx="90259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</a:t>
            </a:r>
            <a:r>
              <a:rPr lang="en-IN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Spectrum of the conditioned vibration signal obtained from the </a:t>
            </a:r>
            <a:r>
              <a:rPr lang="en-IN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lab-setup</a:t>
            </a: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  <a:r>
              <a:rPr lang="en-IN" b="1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outer-race </a:t>
            </a:r>
            <a:r>
              <a:rPr lang="en-IN" b="1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fault </a:t>
            </a: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different load levels.</a:t>
            </a:r>
            <a:endParaRPr lang="en-US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604" y="3833664"/>
            <a:ext cx="6795265" cy="237744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8809" y="42863"/>
            <a:ext cx="8159796" cy="711200"/>
          </a:xfrm>
        </p:spPr>
        <p:txBody>
          <a:bodyPr/>
          <a:lstStyle/>
          <a:p>
            <a:r>
              <a:rPr lang="en-US" sz="3200" dirty="0" smtClean="0">
                <a:solidFill>
                  <a:srgbClr val="99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P4: Vibration </a:t>
            </a:r>
            <a:r>
              <a:rPr lang="en-US" sz="3200" dirty="0">
                <a:solidFill>
                  <a:srgbClr val="99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with Rayleigh Quotient</a:t>
            </a:r>
            <a:endParaRPr lang="en-GB" sz="3200" dirty="0">
              <a:solidFill>
                <a:srgbClr val="99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89842" y="855341"/>
            <a:ext cx="1954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Key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Prominent fault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Matches theory  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37595" y="3833664"/>
            <a:ext cx="1954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Key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Prominent fault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Matches theory  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25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8"/>
    </mc:Choice>
    <mc:Fallback>
      <p:transition spd="slow" advTm="16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22" x="6276975" y="3670300"/>
          <p14:tracePt t="5432" x="6259513" y="3670300"/>
          <p14:tracePt t="5442" x="6232525" y="3679825"/>
          <p14:tracePt t="5452" x="6197600" y="3679825"/>
          <p14:tracePt t="5469" x="6126163" y="3679825"/>
          <p14:tracePt t="5486" x="5965825" y="3705225"/>
          <p14:tracePt t="5503" x="5751513" y="3714750"/>
          <p14:tracePt t="5519" x="5562600" y="3813175"/>
          <p14:tracePt t="5536" x="5143500" y="4044950"/>
          <p14:tracePt t="5553" x="4572000" y="4500563"/>
          <p14:tracePt t="5569" x="4429125" y="4554538"/>
          <p14:tracePt t="5586" x="4241800" y="4616450"/>
          <p14:tracePt t="5603" x="4081463" y="4741863"/>
          <p14:tracePt t="5620" x="4027488" y="4830763"/>
          <p14:tracePt t="5636" x="3956050" y="4946650"/>
          <p14:tracePt t="5653" x="3946525" y="5037138"/>
          <p14:tracePt t="5670" x="3946525" y="5045075"/>
          <p14:tracePt t="5859" x="3946525" y="5027613"/>
          <p14:tracePt t="5879" x="3956050" y="5027613"/>
          <p14:tracePt t="5889" x="3956050" y="5018088"/>
          <p14:tracePt t="5919" x="3956050" y="5000625"/>
          <p14:tracePt t="5929" x="3965575" y="5000625"/>
          <p14:tracePt t="5959" x="3965575" y="4991100"/>
          <p14:tracePt t="6038" x="3965575" y="4973638"/>
          <p14:tracePt t="6048" x="3973513" y="4938713"/>
          <p14:tracePt t="6068" x="3983038" y="4919663"/>
          <p14:tracePt t="6078" x="3990975" y="4894263"/>
          <p14:tracePt t="6088" x="3990975" y="4848225"/>
          <p14:tracePt t="6104" x="4000500" y="4759325"/>
          <p14:tracePt t="6120" x="4044950" y="4554538"/>
          <p14:tracePt t="6137" x="4071938" y="4510088"/>
          <p14:tracePt t="6154" x="4098925" y="4438650"/>
          <p14:tracePt t="6171" x="4116388" y="4357688"/>
          <p14:tracePt t="6187" x="4116388" y="4268788"/>
          <p14:tracePt t="6204" x="4116388" y="4259263"/>
          <p14:tracePt t="6287" x="4116388" y="4241800"/>
          <p14:tracePt t="6297" x="4116388" y="4214813"/>
          <p14:tracePt t="6307" x="4108450" y="4205288"/>
          <p14:tracePt t="6321" x="4098925" y="4152900"/>
          <p14:tracePt t="6338" x="4089400" y="4133850"/>
          <p14:tracePt t="6354" x="4089400" y="4125913"/>
          <p14:tracePt t="8831" x="4054475" y="4125913"/>
          <p14:tracePt t="8850" x="4027488" y="4125913"/>
          <p14:tracePt t="8860" x="3990975" y="4125913"/>
          <p14:tracePt t="8870" x="3956050" y="4125913"/>
          <p14:tracePt t="8880" x="3929063" y="4125913"/>
          <p14:tracePt t="8893" x="3911600" y="4125913"/>
          <p14:tracePt t="8910" x="3867150" y="4116388"/>
          <p14:tracePt t="8926" x="3786188" y="4116388"/>
          <p14:tracePt t="8943" x="3652838" y="4116388"/>
          <p14:tracePt t="8959" x="3536950" y="4108450"/>
          <p14:tracePt t="8976" x="3438525" y="4081463"/>
          <p14:tracePt t="8993" x="3286125" y="4081463"/>
          <p14:tracePt t="9010" x="3089275" y="4062413"/>
          <p14:tracePt t="9026" x="2955925" y="3983038"/>
          <p14:tracePt t="9043" x="2768600" y="3929063"/>
          <p14:tracePt t="9060" x="2554288" y="3884613"/>
          <p14:tracePt t="9076" x="2527300" y="3867150"/>
          <p14:tracePt t="9093" x="2465388" y="3857625"/>
          <p14:tracePt t="9110" x="2438400" y="3857625"/>
          <p14:tracePt t="9127" x="2428875" y="3848100"/>
          <p14:tracePt t="9143" x="2419350" y="3848100"/>
          <p14:tracePt t="9177" x="2419350" y="3840163"/>
          <p14:tracePt t="9193" x="2419350" y="3830638"/>
          <p14:tracePt t="9210" x="2419350" y="3786188"/>
          <p14:tracePt t="9227" x="2446338" y="3751263"/>
          <p14:tracePt t="9244" x="2500313" y="3705225"/>
          <p14:tracePt t="9260" x="2598738" y="3697288"/>
          <p14:tracePt t="9277" x="2652713" y="3679825"/>
          <p14:tracePt t="9294" x="2813050" y="3608388"/>
          <p14:tracePt t="9310" x="3089275" y="3465513"/>
          <p14:tracePt t="9327" x="3251200" y="3367088"/>
          <p14:tracePt t="9344" x="3429000" y="3276600"/>
          <p14:tracePt t="9360" x="3554413" y="3205163"/>
          <p14:tracePt t="9377" x="3643313" y="3187700"/>
          <p14:tracePt t="9394" x="3660775" y="3187700"/>
          <p14:tracePt t="9410" x="3670300" y="3187700"/>
          <p14:tracePt t="9467" x="3660775" y="3187700"/>
          <p14:tracePt t="9497" x="3652838" y="3187700"/>
          <p14:tracePt t="9616" x="3643313" y="3187700"/>
          <p14:tracePt t="9636" x="3633788" y="3187700"/>
          <p14:tracePt t="9646" x="3625850" y="3187700"/>
          <p14:tracePt t="9785" x="3616325" y="3187700"/>
          <p14:tracePt t="9805" x="3608388" y="3187700"/>
          <p14:tracePt t="9835" x="3589338" y="3187700"/>
          <p14:tracePt t="9845" x="3581400" y="3187700"/>
          <p14:tracePt t="9854" x="3581400" y="3179763"/>
          <p14:tracePt t="9864" x="3571875" y="3170238"/>
          <p14:tracePt t="9878" x="3544888" y="3160713"/>
          <p14:tracePt t="9895" x="3473450" y="3152775"/>
          <p14:tracePt t="9911" x="3438525" y="3143250"/>
          <p14:tracePt t="9928" x="3375025" y="3133725"/>
          <p14:tracePt t="9945" x="3303588" y="3133725"/>
          <p14:tracePt t="9962" x="3276600" y="3125788"/>
          <p14:tracePt t="9978" x="3214688" y="3125788"/>
          <p14:tracePt t="9995" x="3187700" y="3125788"/>
          <p14:tracePt t="10012" x="3170238" y="3125788"/>
          <p14:tracePt t="10028" x="3160713" y="3125788"/>
          <p14:tracePt t="10045" x="3143250" y="3125788"/>
          <p14:tracePt t="10192" x="3160713" y="3125788"/>
          <p14:tracePt t="10202" x="3179763" y="3125788"/>
          <p14:tracePt t="10212" x="3214688" y="3125788"/>
          <p14:tracePt t="10222" x="3251200" y="3125788"/>
          <p14:tracePt t="10232" x="3286125" y="3125788"/>
          <p14:tracePt t="10245" x="3375025" y="3125788"/>
          <p14:tracePt t="10262" x="3652838" y="3125788"/>
          <p14:tracePt t="10279" x="3803650" y="3125788"/>
          <p14:tracePt t="10296" x="4125913" y="3125788"/>
          <p14:tracePt t="10312" x="4340225" y="3152775"/>
          <p14:tracePt t="10329" x="4411663" y="3152775"/>
          <p14:tracePt t="10346" x="4562475" y="3197225"/>
          <p14:tracePt t="10362" x="4679950" y="3259138"/>
          <p14:tracePt t="10379" x="4697413" y="3259138"/>
          <p14:tracePt t="10396" x="4705350" y="3286125"/>
          <p14:tracePt t="10441" x="4687888" y="3286125"/>
          <p14:tracePt t="10451" x="4687888" y="3303588"/>
          <p14:tracePt t="10463" x="4660900" y="3303588"/>
          <p14:tracePt t="10479" x="4608513" y="3330575"/>
          <p14:tracePt t="10496" x="4411663" y="3465513"/>
          <p14:tracePt t="10513" x="4098925" y="3643313"/>
          <p14:tracePt t="10530" x="4000500" y="3679825"/>
          <p14:tracePt t="10546" x="3786188" y="3714750"/>
          <p14:tracePt t="10563" x="3598863" y="3946525"/>
          <p14:tracePt t="10580" x="3446463" y="4251325"/>
          <p14:tracePt t="10596" x="3295650" y="4616450"/>
          <p14:tracePt t="10613" x="3214688" y="4813300"/>
          <p14:tracePt t="10630" x="3160713" y="5446713"/>
          <p14:tracePt t="10646" x="3160713" y="5473700"/>
          <p14:tracePt t="10663" x="3205163" y="5500688"/>
          <p14:tracePt t="10680" x="3224213" y="5680075"/>
          <p14:tracePt t="10696" x="3224213" y="5902325"/>
          <p14:tracePt t="10713" x="3303588" y="6232525"/>
          <p14:tracePt t="10730" x="3330575" y="6251575"/>
          <p14:tracePt t="10763" x="3357563" y="6269038"/>
          <p14:tracePt t="10780" x="3367088" y="6276975"/>
          <p14:tracePt t="10813" x="3375025" y="6276975"/>
          <p14:tracePt t="10948" x="3375025" y="6286500"/>
          <p14:tracePt t="10968" x="3384550" y="6286500"/>
          <p14:tracePt t="11544" x="3375025" y="6286500"/>
          <p14:tracePt t="11554" x="3375025" y="6296025"/>
          <p14:tracePt t="11564" x="3375025" y="6313488"/>
          <p14:tracePt t="11574" x="3367088" y="6330950"/>
          <p14:tracePt t="11584" x="3367088" y="6348413"/>
          <p14:tracePt t="11598" x="3357563" y="6375400"/>
          <p14:tracePt t="11615" x="3348038" y="6465888"/>
          <p14:tracePt t="11632" x="3340100" y="6500813"/>
          <p14:tracePt t="11648" x="3330575" y="6537325"/>
          <p14:tracePt t="11665" x="3330575" y="6554788"/>
          <p14:tracePt t="11682" x="3330575" y="6581775"/>
          <p14:tracePt t="11699" x="3330575" y="6697663"/>
          <p14:tracePt t="11715" x="3330575" y="6796088"/>
          <p14:tracePt t="11732" x="3330575" y="6823075"/>
          <p14:tracePt t="11748" x="3330575" y="6848475"/>
          <p14:tracePt t="11765" x="3340100" y="6848475"/>
          <p14:tracePt t="11782" x="3348038" y="6848475"/>
          <p14:tracePt t="11982" x="3357563" y="6848475"/>
          <p14:tracePt t="12031" x="3367088" y="6848475"/>
          <p14:tracePt t="12051" x="3375025" y="6848475"/>
          <p14:tracePt t="12111" x="3375025" y="6840538"/>
          <p14:tracePt t="12121" x="3384550" y="6831013"/>
          <p14:tracePt t="12290" x="3394075" y="6831013"/>
          <p14:tracePt t="12320" x="3394075" y="6823075"/>
          <p14:tracePt t="12399" x="3402013" y="6813550"/>
          <p14:tracePt t="13214" x="3402013" y="6804025"/>
          <p14:tracePt t="13353" x="3411538" y="6804025"/>
          <p14:tracePt t="13373" x="3419475" y="6796088"/>
          <p14:tracePt t="13383" x="3419475" y="6786563"/>
          <p14:tracePt t="13393" x="3438525" y="6786563"/>
          <p14:tracePt t="13403" x="3455988" y="6786563"/>
          <p14:tracePt t="13418" x="3482975" y="6777038"/>
          <p14:tracePt t="13435" x="3517900" y="6751638"/>
          <p14:tracePt t="13452" x="3554413" y="6751638"/>
          <p14:tracePt t="13469" x="3625850" y="6715125"/>
          <p14:tracePt t="13485" x="3741738" y="6705600"/>
          <p14:tracePt t="13502" x="3786188" y="6705600"/>
          <p14:tracePt t="13519" x="3848100" y="6715125"/>
          <p14:tracePt t="13535" x="3894138" y="6715125"/>
          <p14:tracePt t="13552" x="3919538" y="667067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21</a:t>
            </a:fld>
            <a:r>
              <a:rPr lang="en-US" dirty="0" smtClean="0"/>
              <a:t>/36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rcRect t="1689" b="-1"/>
          <a:stretch/>
        </p:blipFill>
        <p:spPr>
          <a:xfrm>
            <a:off x="224788" y="836021"/>
            <a:ext cx="6863972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rcRect t="1882"/>
          <a:stretch/>
        </p:blipFill>
        <p:spPr>
          <a:xfrm>
            <a:off x="198662" y="3892733"/>
            <a:ext cx="6706360" cy="23774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2877" y="6218019"/>
            <a:ext cx="8961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2 Spectrum </a:t>
            </a:r>
            <a:r>
              <a:rPr lang="en-I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conditioned vibration signal obtained from the </a:t>
            </a:r>
            <a:r>
              <a:rPr lang="en-IN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lab-setup</a:t>
            </a:r>
            <a:r>
              <a:rPr lang="en-I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  <a:r>
              <a:rPr lang="en-IN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broken rotor bar fault </a:t>
            </a:r>
            <a:r>
              <a:rPr lang="en-I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different load levels.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8564" y="3215951"/>
            <a:ext cx="8961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 Spectrum </a:t>
            </a:r>
            <a:r>
              <a:rPr lang="en-I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conditioned vibration signal obtained from the </a:t>
            </a:r>
            <a:r>
              <a:rPr lang="en-IN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lab-setup</a:t>
            </a:r>
            <a:r>
              <a:rPr lang="en-I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  <a:r>
              <a:rPr lang="en-IN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cage fault </a:t>
            </a:r>
            <a:r>
              <a:rPr lang="en-IN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different load levels.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7187" y="42863"/>
            <a:ext cx="7724131" cy="711200"/>
          </a:xfrm>
        </p:spPr>
        <p:txBody>
          <a:bodyPr/>
          <a:lstStyle/>
          <a:p>
            <a:r>
              <a:rPr lang="en-US" sz="3200" dirty="0">
                <a:solidFill>
                  <a:srgbClr val="99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Vibration Analysis with Rayleigh </a:t>
            </a:r>
            <a:r>
              <a:rPr lang="en-US" sz="3200" dirty="0" smtClean="0">
                <a:solidFill>
                  <a:srgbClr val="99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Quotient</a:t>
            </a:r>
            <a:endParaRPr lang="en-GB" sz="3200" dirty="0">
              <a:solidFill>
                <a:srgbClr val="99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29517" y="3929052"/>
            <a:ext cx="19541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Key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Signal conditioning improves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Matches theory  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29517" y="860214"/>
            <a:ext cx="19541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Key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Inadvertent 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High-load prominence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Matches theory  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6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51"/>
    </mc:Choice>
    <mc:Fallback>
      <p:transition spd="slow" advTm="25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746" y="131763"/>
            <a:ext cx="8169867" cy="55721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P5: Minimum Distance-based Detection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22</a:t>
            </a:fld>
            <a:r>
              <a:rPr lang="en-US" dirty="0" smtClean="0"/>
              <a:t>/36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796" y="1280095"/>
            <a:ext cx="2857500" cy="685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817" y="836420"/>
            <a:ext cx="1484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Conventional: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87373" y="836420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Our </a:t>
            </a:r>
            <a:r>
              <a:rPr lang="en-US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proposition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: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43429" y="5151807"/>
            <a:ext cx="8437326" cy="883946"/>
            <a:chOff x="126193" y="3100399"/>
            <a:chExt cx="8437326" cy="883946"/>
          </a:xfrm>
        </p:grpSpPr>
        <p:grpSp>
          <p:nvGrpSpPr>
            <p:cNvPr id="18" name="Group 17"/>
            <p:cNvGrpSpPr/>
            <p:nvPr/>
          </p:nvGrpSpPr>
          <p:grpSpPr>
            <a:xfrm>
              <a:off x="327460" y="3455058"/>
              <a:ext cx="8236059" cy="529287"/>
              <a:chOff x="327460" y="3535740"/>
              <a:chExt cx="8236059" cy="52928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460" y="3535740"/>
                <a:ext cx="3657600" cy="529287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05919" y="3535740"/>
                <a:ext cx="3657600" cy="514597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126193" y="3100399"/>
              <a:ext cx="438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Parameter Estimates under </a:t>
              </a:r>
              <a:r>
                <a:rPr lang="en-IN" dirty="0" smtClean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</a:rPr>
                <a:t>each Hypothesis:</a:t>
              </a:r>
              <a:endPara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29094" y="2489931"/>
            <a:ext cx="4214906" cy="1425575"/>
            <a:chOff x="4929094" y="3116946"/>
            <a:chExt cx="4214906" cy="14255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contras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29094" y="4132946"/>
              <a:ext cx="1666875" cy="4095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7525" y="4189931"/>
              <a:ext cx="2276475" cy="3333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29094" y="3732087"/>
              <a:ext cx="1428750" cy="36195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7691" y="3744677"/>
              <a:ext cx="1619250" cy="333375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4929094" y="3116946"/>
              <a:ext cx="4154581" cy="559771"/>
              <a:chOff x="2659180" y="4156636"/>
              <a:chExt cx="4154581" cy="559771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59180" y="4178587"/>
                <a:ext cx="2651760" cy="53782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07921" y="4156636"/>
                <a:ext cx="1005840" cy="556260"/>
              </a:xfrm>
              <a:prstGeom prst="rect">
                <a:avLst/>
              </a:prstGeom>
            </p:spPr>
          </p:pic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99518" y="3190486"/>
            <a:ext cx="1457325" cy="3619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4817" y="258515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The linear model: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4799" y="4317575"/>
            <a:ext cx="6115050" cy="762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5828" y="3946501"/>
            <a:ext cx="283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Probability density function: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698712" y="2595005"/>
            <a:ext cx="0" cy="1369732"/>
          </a:xfrm>
          <a:prstGeom prst="line">
            <a:avLst/>
          </a:prstGeom>
          <a:solidFill>
            <a:schemeClr val="accent1"/>
          </a:solidFill>
          <a:ln w="31750" cap="flat" cmpd="dbl" algn="ctr">
            <a:solidFill>
              <a:srgbClr val="C0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4440577" y="1288295"/>
            <a:ext cx="4570482" cy="669400"/>
            <a:chOff x="4276042" y="1209208"/>
            <a:chExt cx="4570482" cy="669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276042" y="1209208"/>
                  <a:ext cx="4494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𝒶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𝒶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042" y="1209208"/>
                  <a:ext cx="4494757" cy="276999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678" r="-814" b="-3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276042" y="1601609"/>
                  <a:ext cx="45704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𝒶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6042" y="1601609"/>
                  <a:ext cx="4570482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tangle 30"/>
          <p:cNvSpPr/>
          <p:nvPr/>
        </p:nvSpPr>
        <p:spPr>
          <a:xfrm>
            <a:off x="184126" y="6242347"/>
            <a:ext cx="8959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 Samanta, A </a:t>
            </a:r>
            <a:r>
              <a:rPr lang="en-IN" sz="12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IN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SR </a:t>
            </a:r>
            <a:r>
              <a:rPr lang="en-IN" sz="12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Khare</a:t>
            </a:r>
            <a:r>
              <a:rPr lang="en-IN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&amp; A Naha, “Minimum Distance-based Detection of Incipient Induction Motor Faults using Rayleigh Quotient Spectrum of Conditioned Vibration </a:t>
            </a:r>
            <a:r>
              <a:rPr lang="en-IN" sz="12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Signal”, </a:t>
            </a:r>
            <a:r>
              <a:rPr lang="en-IN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IEEE Transactions on Instrumentation and Measurement </a:t>
            </a:r>
            <a:r>
              <a:rPr lang="en-IN" sz="12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2021.</a:t>
            </a:r>
            <a:endParaRPr lang="en-US" sz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4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85"/>
    </mc:Choice>
    <mc:Fallback>
      <p:transition spd="slow" advTm="56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554" x="3919538" y="6661150"/>
          <p14:tracePt t="11564" x="3929063" y="6643688"/>
          <p14:tracePt t="11574" x="3946525" y="6608763"/>
          <p14:tracePt t="11584" x="3956050" y="6581775"/>
          <p14:tracePt t="11594" x="3983038" y="6545263"/>
          <p14:tracePt t="11610" x="3990975" y="6537325"/>
          <p14:tracePt t="11627" x="4071938" y="6456363"/>
          <p14:tracePt t="11643" x="4214813" y="5991225"/>
          <p14:tracePt t="11660" x="4295775" y="5795963"/>
          <p14:tracePt t="11677" x="4465638" y="5643563"/>
          <p14:tracePt t="11693" x="4714875" y="5133975"/>
          <p14:tracePt t="11710" x="4857750" y="4894263"/>
          <p14:tracePt t="11727" x="4991100" y="4822825"/>
          <p14:tracePt t="11744" x="5089525" y="4724400"/>
          <p14:tracePt t="11760" x="5126038" y="4625975"/>
          <p14:tracePt t="11777" x="5160963" y="4500563"/>
          <p14:tracePt t="11794" x="5187950" y="4394200"/>
          <p14:tracePt t="11810" x="5187950" y="4384675"/>
          <p14:tracePt t="11827" x="5187950" y="4367213"/>
          <p14:tracePt t="11844" x="5180013" y="4367213"/>
          <p14:tracePt t="11860" x="5143500" y="4357688"/>
          <p14:tracePt t="11877" x="4938713" y="4286250"/>
          <p14:tracePt t="11894" x="4251325" y="4197350"/>
          <p14:tracePt t="11911" x="3884613" y="4125913"/>
          <p14:tracePt t="11927" x="3108325" y="3732213"/>
          <p14:tracePt t="11944" x="2527300" y="3394075"/>
          <p14:tracePt t="11961" x="2224088" y="3232150"/>
          <p14:tracePt t="11977" x="2133600" y="3187700"/>
          <p14:tracePt t="11994" x="2044700" y="3170238"/>
          <p14:tracePt t="12011" x="2009775" y="3152775"/>
          <p14:tracePt t="12044" x="1955800" y="3152775"/>
          <p14:tracePt t="12438" x="1938338" y="3125788"/>
          <p14:tracePt t="12448" x="1928813" y="3089275"/>
          <p14:tracePt t="12458" x="1919288" y="3027363"/>
          <p14:tracePt t="12468" x="1893888" y="2965450"/>
          <p14:tracePt t="12479" x="1884363" y="2928938"/>
          <p14:tracePt t="12495" x="1884363" y="2911475"/>
          <p14:tracePt t="12512" x="1857375" y="2867025"/>
          <p14:tracePt t="12528" x="1830388" y="2857500"/>
          <p14:tracePt t="12545" x="1830388" y="2847975"/>
          <p14:tracePt t="12562" x="1803400" y="2795588"/>
          <p14:tracePt t="12579" x="1803400" y="2705100"/>
          <p14:tracePt t="12595" x="1795463" y="2616200"/>
          <p14:tracePt t="12612" x="1795463" y="2490788"/>
          <p14:tracePt t="12629" x="1830388" y="2446338"/>
          <p14:tracePt t="12645" x="1866900" y="2438400"/>
          <p14:tracePt t="12662" x="1946275" y="2330450"/>
          <p14:tracePt t="12679" x="2143125" y="2152650"/>
          <p14:tracePt t="12695" x="2241550" y="2081213"/>
          <p14:tracePt t="12712" x="2438400" y="1955800"/>
          <p14:tracePt t="12729" x="2643188" y="1884363"/>
          <p14:tracePt t="12746" x="2813050" y="1874838"/>
          <p14:tracePt t="12762" x="2867025" y="1874838"/>
          <p14:tracePt t="12779" x="2982913" y="1874838"/>
          <p14:tracePt t="12796" x="3009900" y="1874838"/>
          <p14:tracePt t="12812" x="3044825" y="1874838"/>
          <p14:tracePt t="12829" x="3054350" y="1874838"/>
          <p14:tracePt t="12896" x="3062288" y="1874838"/>
          <p14:tracePt t="12906" x="3071813" y="1893888"/>
          <p14:tracePt t="13234" x="3071813" y="1866900"/>
          <p14:tracePt t="13264" x="3062288" y="1866900"/>
          <p14:tracePt t="13273" x="3044825" y="1866900"/>
          <p14:tracePt t="13284" x="3017838" y="1866900"/>
          <p14:tracePt t="13297" x="2990850" y="1857375"/>
          <p14:tracePt t="13313" x="2901950" y="1847850"/>
          <p14:tracePt t="13330" x="2857500" y="1847850"/>
          <p14:tracePt t="13347" x="2714625" y="1847850"/>
          <p14:tracePt t="13363" x="2490788" y="1847850"/>
          <p14:tracePt t="13380" x="2374900" y="1847850"/>
          <p14:tracePt t="13397" x="2152650" y="1847850"/>
          <p14:tracePt t="13414" x="1874838" y="1847850"/>
          <p14:tracePt t="13430" x="1803400" y="1847850"/>
          <p14:tracePt t="13447" x="1660525" y="1847850"/>
          <p14:tracePt t="13464" x="1536700" y="1847850"/>
          <p14:tracePt t="13480" x="1500188" y="1839913"/>
          <p14:tracePt t="13497" x="1401763" y="1822450"/>
          <p14:tracePt t="13514" x="1339850" y="1803400"/>
          <p14:tracePt t="13530" x="1295400" y="1776413"/>
          <p14:tracePt t="13547" x="1223963" y="1751013"/>
          <p14:tracePt t="13564" x="1125538" y="1704975"/>
          <p14:tracePt t="13581" x="1089025" y="1697038"/>
          <p14:tracePt t="13597" x="990600" y="1643063"/>
          <p14:tracePt t="13614" x="928688" y="1625600"/>
          <p14:tracePt t="13631" x="893763" y="1616075"/>
          <p14:tracePt t="13632" x="857250" y="1608138"/>
          <p14:tracePt t="13647" x="822325" y="1598613"/>
          <p14:tracePt t="13664" x="785813" y="1598613"/>
          <p14:tracePt t="13681" x="750888" y="1598613"/>
          <p14:tracePt t="13697" x="741363" y="1598613"/>
          <p14:tracePt t="13714" x="714375" y="1598613"/>
          <p14:tracePt t="13731" x="696913" y="1598613"/>
          <p14:tracePt t="13748" x="687388" y="1598613"/>
          <p14:tracePt t="14158" x="696913" y="1598613"/>
          <p14:tracePt t="14188" x="704850" y="1598613"/>
          <p14:tracePt t="14198" x="714375" y="1598613"/>
          <p14:tracePt t="14218" x="723900" y="1598613"/>
          <p14:tracePt t="14248" x="731838" y="1598613"/>
          <p14:tracePt t="14268" x="741363" y="1598613"/>
          <p14:tracePt t="14277" x="750888" y="1598613"/>
          <p14:tracePt t="14307" x="758825" y="1598613"/>
          <p14:tracePt t="14317" x="768350" y="1598613"/>
          <p14:tracePt t="14337" x="776288" y="1598613"/>
          <p14:tracePt t="14347" x="795338" y="1598613"/>
          <p14:tracePt t="14367" x="822325" y="1598613"/>
          <p14:tracePt t="14377" x="839788" y="1598613"/>
          <p14:tracePt t="14387" x="847725" y="1598613"/>
          <p14:tracePt t="14399" x="857250" y="1598613"/>
          <p14:tracePt t="14416" x="866775" y="1598613"/>
          <p14:tracePt t="14436" x="874713" y="1598613"/>
          <p14:tracePt t="14456" x="884238" y="1598613"/>
          <p14:tracePt t="14467" x="893763" y="1598613"/>
          <p14:tracePt t="14496" x="901700" y="1598613"/>
          <p14:tracePt t="14516" x="911225" y="1598613"/>
          <p14:tracePt t="14556" x="911225" y="1589088"/>
          <p14:tracePt t="14576" x="919163" y="1589088"/>
          <p14:tracePt t="15659" x="919163" y="1598613"/>
          <p14:tracePt t="15729" x="919163" y="1608138"/>
          <p14:tracePt t="15739" x="919163" y="1625600"/>
          <p14:tracePt t="15749" x="919163" y="1633538"/>
          <p14:tracePt t="15759" x="919163" y="1660525"/>
          <p14:tracePt t="15769" x="919163" y="1670050"/>
          <p14:tracePt t="15785" x="919163" y="1687513"/>
          <p14:tracePt t="15802" x="911225" y="1704975"/>
          <p14:tracePt t="15818" x="901700" y="1714500"/>
          <p14:tracePt t="15835" x="901700" y="1724025"/>
          <p14:tracePt t="15868" x="901700" y="1731963"/>
          <p14:tracePt t="15928" x="901700" y="1741488"/>
          <p14:tracePt t="15948" x="901700" y="1758950"/>
          <p14:tracePt t="15977" x="901700" y="1776413"/>
          <p14:tracePt t="15988" x="901700" y="1785938"/>
          <p14:tracePt t="16007" x="893763" y="1795463"/>
          <p14:tracePt t="16017" x="893763" y="1803400"/>
          <p14:tracePt t="16027" x="893763" y="1812925"/>
          <p14:tracePt t="16057" x="893763" y="1822450"/>
          <p14:tracePt t="16067" x="884238" y="1822450"/>
          <p14:tracePt t="16087" x="884238" y="1830388"/>
          <p14:tracePt t="16117" x="874713" y="1830388"/>
          <p14:tracePt t="16127" x="874713" y="1839913"/>
          <p14:tracePt t="16146" x="866775" y="1847850"/>
          <p14:tracePt t="16156" x="857250" y="1857375"/>
          <p14:tracePt t="16166" x="839788" y="1857375"/>
          <p14:tracePt t="16176" x="839788" y="1874838"/>
          <p14:tracePt t="16186" x="839788" y="1884363"/>
          <p14:tracePt t="16202" x="830263" y="1884363"/>
          <p14:tracePt t="16219" x="812800" y="1893888"/>
          <p14:tracePt t="16236" x="795338" y="1893888"/>
          <p14:tracePt t="16253" x="785813" y="1893888"/>
          <p14:tracePt t="16269" x="758825" y="1901825"/>
          <p14:tracePt t="16286" x="731838" y="1911350"/>
          <p14:tracePt t="16303" x="723900" y="1919288"/>
          <p14:tracePt t="16319" x="696913" y="1928813"/>
          <p14:tracePt t="16336" x="679450" y="1946275"/>
          <p14:tracePt t="16353" x="669925" y="1946275"/>
          <p14:tracePt t="16370" x="652463" y="1946275"/>
          <p14:tracePt t="16386" x="625475" y="1946275"/>
          <p14:tracePt t="16403" x="615950" y="1946275"/>
          <p14:tracePt t="16420" x="598488" y="1946275"/>
          <p14:tracePt t="16436" x="581025" y="1946275"/>
          <p14:tracePt t="16453" x="561975" y="1946275"/>
          <p14:tracePt t="16470" x="544513" y="1946275"/>
          <p14:tracePt t="16486" x="527050" y="1946275"/>
          <p14:tracePt t="16504" x="509588" y="1946275"/>
          <p14:tracePt t="16520" x="500063" y="1946275"/>
          <p14:tracePt t="16537" x="473075" y="1946275"/>
          <p14:tracePt t="16553" x="465138" y="1946275"/>
          <p14:tracePt t="16570" x="438150" y="1946275"/>
          <p14:tracePt t="16633" x="428625" y="1946275"/>
          <p14:tracePt t="16763" x="428625" y="1955800"/>
          <p14:tracePt t="17140" x="438150" y="1955800"/>
          <p14:tracePt t="17150" x="446088" y="1955800"/>
          <p14:tracePt t="17160" x="455613" y="1955800"/>
          <p14:tracePt t="17171" x="465138" y="1955800"/>
          <p14:tracePt t="17188" x="473075" y="1955800"/>
          <p14:tracePt t="17205" x="482600" y="1955800"/>
          <p14:tracePt t="17221" x="500063" y="1955800"/>
          <p14:tracePt t="17238" x="509588" y="1955800"/>
          <p14:tracePt t="17255" x="536575" y="1955800"/>
          <p14:tracePt t="17271" x="571500" y="1955800"/>
          <p14:tracePt t="17288" x="598488" y="1955800"/>
          <p14:tracePt t="17305" x="669925" y="1982788"/>
          <p14:tracePt t="17322" x="731838" y="1990725"/>
          <p14:tracePt t="17338" x="758825" y="2000250"/>
          <p14:tracePt t="17355" x="812800" y="2009775"/>
          <p14:tracePt t="17372" x="884238" y="2036763"/>
          <p14:tracePt t="17388" x="919163" y="2054225"/>
          <p14:tracePt t="17405" x="1000125" y="2071688"/>
          <p14:tracePt t="17422" x="1036638" y="2071688"/>
          <p14:tracePt t="17438" x="1071563" y="2071688"/>
          <p14:tracePt t="17455" x="1081088" y="2071688"/>
          <p14:tracePt t="17472" x="1089025" y="2071688"/>
          <p14:tracePt t="17488" x="1108075" y="2071688"/>
          <p14:tracePt t="17505" x="1116013" y="2071688"/>
          <p14:tracePt t="17522" x="1143000" y="2071688"/>
          <p14:tracePt t="17539" x="1187450" y="2062163"/>
          <p14:tracePt t="17555" x="1204913" y="2062163"/>
          <p14:tracePt t="17572" x="1223963" y="2054225"/>
          <p14:tracePt t="17589" x="1231900" y="2044700"/>
          <p14:tracePt t="17605" x="1241425" y="2044700"/>
          <p14:tracePt t="17622" x="1258888" y="2044700"/>
          <p14:tracePt t="17639" x="1285875" y="2036763"/>
          <p14:tracePt t="17655" x="1295400" y="2036763"/>
          <p14:tracePt t="17672" x="1339850" y="2017713"/>
          <p14:tracePt t="17689" x="1374775" y="2009775"/>
          <p14:tracePt t="17706" x="1411288" y="2009775"/>
          <p14:tracePt t="17722" x="1455738" y="1982788"/>
          <p14:tracePt t="17739" x="1473200" y="1982788"/>
          <p14:tracePt t="17756" x="1482725" y="1982788"/>
          <p14:tracePt t="17772" x="1500188" y="1982788"/>
          <p14:tracePt t="17789" x="1517650" y="1982788"/>
          <p14:tracePt t="17806" x="1544638" y="1955800"/>
          <p14:tracePt t="17822" x="1554163" y="1955800"/>
          <p14:tracePt t="17839" x="1562100" y="1946275"/>
          <p14:tracePt t="17856" x="1571625" y="1946275"/>
          <p14:tracePt t="17873" x="1581150" y="1946275"/>
          <p14:tracePt t="17889" x="1589088" y="1946275"/>
          <p14:tracePt t="17906" x="1598613" y="1946275"/>
          <p14:tracePt t="17923" x="1616075" y="1946275"/>
          <p14:tracePt t="17939" x="1625600" y="1946275"/>
          <p14:tracePt t="17956" x="1652588" y="1946275"/>
          <p14:tracePt t="17973" x="1660525" y="1946275"/>
          <p14:tracePt t="17990" x="1670050" y="1946275"/>
          <p14:tracePt t="18006" x="1704975" y="1946275"/>
          <p14:tracePt t="18065" x="1714500" y="1946275"/>
          <p14:tracePt t="18562" x="1731963" y="1946275"/>
          <p14:tracePt t="19298" x="1741488" y="1946275"/>
          <p14:tracePt t="19884" x="1731963" y="1946275"/>
          <p14:tracePt t="19894" x="1724025" y="1946275"/>
          <p14:tracePt t="19904" x="1714500" y="1946275"/>
          <p14:tracePt t="19924" x="1704975" y="1946275"/>
          <p14:tracePt t="19934" x="1697038" y="1946275"/>
          <p14:tracePt t="19944" x="1687513" y="1946275"/>
          <p14:tracePt t="19964" x="1679575" y="1946275"/>
          <p14:tracePt t="19977" x="1670050" y="1946275"/>
          <p14:tracePt t="20023" x="1660525" y="1946275"/>
          <p14:tracePt t="20172" x="1660525" y="1938338"/>
          <p14:tracePt t="20391" x="1670050" y="1938338"/>
          <p14:tracePt t="20411" x="1679575" y="1938338"/>
          <p14:tracePt t="20441" x="1687513" y="1938338"/>
          <p14:tracePt t="20451" x="1704975" y="1938338"/>
          <p14:tracePt t="20461" x="1714500" y="1938338"/>
          <p14:tracePt t="20471" x="1724025" y="1938338"/>
          <p14:tracePt t="20481" x="1731963" y="1938338"/>
          <p14:tracePt t="20494" x="1741488" y="1938338"/>
          <p14:tracePt t="20511" x="1768475" y="1938338"/>
          <p14:tracePt t="20528" x="1776413" y="1938338"/>
          <p14:tracePt t="20545" x="1839913" y="1911350"/>
          <p14:tracePt t="20561" x="1884363" y="1884363"/>
          <p14:tracePt t="20578" x="1911350" y="1866900"/>
          <p14:tracePt t="20595" x="1946275" y="1857375"/>
          <p14:tracePt t="20611" x="1990725" y="1822450"/>
          <p14:tracePt t="20628" x="2009775" y="1803400"/>
          <p14:tracePt t="20645" x="2054225" y="1776413"/>
          <p14:tracePt t="20662" x="2098675" y="1741488"/>
          <p14:tracePt t="20678" x="2116138" y="1741488"/>
          <p14:tracePt t="20695" x="2133600" y="1731963"/>
          <p14:tracePt t="20712" x="2160588" y="1714500"/>
          <p14:tracePt t="20728" x="2170113" y="1704975"/>
          <p14:tracePt t="20730" x="2187575" y="1697038"/>
          <p14:tracePt t="20745" x="2214563" y="1697038"/>
          <p14:tracePt t="20762" x="2232025" y="1687513"/>
          <p14:tracePt t="20778" x="2241550" y="1687513"/>
          <p14:tracePt t="20795" x="2251075" y="1679575"/>
          <p14:tracePt t="20812" x="2276475" y="1679575"/>
          <p14:tracePt t="20829" x="2295525" y="1670050"/>
          <p14:tracePt t="20845" x="2303463" y="1670050"/>
          <p14:tracePt t="20862" x="2322513" y="1670050"/>
          <p14:tracePt t="20879" x="2330450" y="1670050"/>
          <p14:tracePt t="20997" x="2322513" y="1670050"/>
          <p14:tracePt t="21008" x="2312988" y="1670050"/>
          <p14:tracePt t="21027" x="2295525" y="1670050"/>
          <p14:tracePt t="21037" x="2286000" y="1670050"/>
          <p14:tracePt t="21048" x="2276475" y="1670050"/>
          <p14:tracePt t="21062" x="2259013" y="1670050"/>
          <p14:tracePt t="21079" x="2214563" y="1670050"/>
          <p14:tracePt t="21096" x="2187575" y="1670050"/>
          <p14:tracePt t="21112" x="2152650" y="1670050"/>
          <p14:tracePt t="21129" x="2108200" y="1670050"/>
          <p14:tracePt t="21146" x="2098675" y="1670050"/>
          <p14:tracePt t="21163" x="2054225" y="1670050"/>
          <p14:tracePt t="21179" x="2009775" y="1670050"/>
          <p14:tracePt t="21196" x="1990725" y="1670050"/>
          <p14:tracePt t="21213" x="1965325" y="1670050"/>
          <p14:tracePt t="21229" x="1919288" y="1670050"/>
          <p14:tracePt t="21246" x="1866900" y="1670050"/>
          <p14:tracePt t="21263" x="1847850" y="1670050"/>
          <p14:tracePt t="21279" x="1812925" y="1670050"/>
          <p14:tracePt t="21296" x="1758950" y="1670050"/>
          <p14:tracePt t="21313" x="1751013" y="1670050"/>
          <p14:tracePt t="21330" x="1724025" y="1670050"/>
          <p14:tracePt t="21346" x="1687513" y="1670050"/>
          <p14:tracePt t="21363" x="1670050" y="1670050"/>
          <p14:tracePt t="21380" x="1625600" y="1670050"/>
          <p14:tracePt t="21396" x="1589088" y="1679575"/>
          <p14:tracePt t="21413" x="1562100" y="1679575"/>
          <p14:tracePt t="21430" x="1517650" y="1687513"/>
          <p14:tracePt t="21446" x="1490663" y="1687513"/>
          <p14:tracePt t="21463" x="1465263" y="1687513"/>
          <p14:tracePt t="21480" x="1419225" y="1687513"/>
          <p14:tracePt t="21497" x="1384300" y="1687513"/>
          <p14:tracePt t="21513" x="1366838" y="1687513"/>
          <p14:tracePt t="21530" x="1339850" y="1687513"/>
          <p14:tracePt t="21547" x="1295400" y="1687513"/>
          <p14:tracePt t="21564" x="1285875" y="1687513"/>
          <p14:tracePt t="21580" x="1276350" y="1687513"/>
          <p14:tracePt t="21597" x="1258888" y="1687513"/>
          <p14:tracePt t="21613" x="1231900" y="1687513"/>
          <p14:tracePt t="21630" x="1214438" y="1679575"/>
          <p14:tracePt t="21647" x="1196975" y="1679575"/>
          <p14:tracePt t="21664" x="1179513" y="1670050"/>
          <p14:tracePt t="21680" x="1169988" y="1670050"/>
          <p14:tracePt t="21697" x="1160463" y="1670050"/>
          <p14:tracePt t="21714" x="1152525" y="1670050"/>
          <p14:tracePt t="21730" x="1143000" y="1670050"/>
          <p14:tracePt t="21747" x="1125538" y="1670050"/>
          <p14:tracePt t="21764" x="1116013" y="1670050"/>
          <p14:tracePt t="21780" x="1098550" y="1660525"/>
          <p14:tracePt t="21797" x="1089025" y="1660525"/>
          <p14:tracePt t="21814" x="1071563" y="1660525"/>
          <p14:tracePt t="21831" x="1062038" y="1660525"/>
          <p14:tracePt t="21864" x="1044575" y="1660525"/>
          <p14:tracePt t="21898" x="1027113" y="1660525"/>
          <p14:tracePt t="21914" x="1017588" y="1660525"/>
          <p14:tracePt t="21948" x="1000125" y="1660525"/>
          <p14:tracePt t="21964" x="990600" y="1660525"/>
          <p14:tracePt t="21998" x="973138" y="1660525"/>
          <p14:tracePt t="22014" x="965200" y="1660525"/>
          <p14:tracePt t="23314" x="973138" y="1660525"/>
          <p14:tracePt t="23324" x="1000125" y="1660525"/>
          <p14:tracePt t="23334" x="1017588" y="1660525"/>
          <p14:tracePt t="23344" x="1081088" y="1660525"/>
          <p14:tracePt t="23354" x="1169988" y="1643063"/>
          <p14:tracePt t="23367" x="1250950" y="1643063"/>
          <p14:tracePt t="23384" x="1509713" y="1643063"/>
          <p14:tracePt t="23400" x="1660525" y="1643063"/>
          <p14:tracePt t="23417" x="1928813" y="1643063"/>
          <p14:tracePt t="23434" x="2268538" y="1643063"/>
          <p14:tracePt t="23451" x="2401888" y="1643063"/>
          <p14:tracePt t="23467" x="2840038" y="1643063"/>
          <p14:tracePt t="23484" x="3330575" y="1687513"/>
          <p14:tracePt t="23501" x="3562350" y="1803400"/>
          <p14:tracePt t="23517" x="4027488" y="1982788"/>
          <p14:tracePt t="23534" x="4394200" y="2125663"/>
          <p14:tracePt t="23551" x="4562475" y="2214563"/>
          <p14:tracePt t="23567" x="4902200" y="2322513"/>
          <p14:tracePt t="23584" x="5153025" y="2384425"/>
          <p14:tracePt t="23601" x="5276850" y="2393950"/>
          <p14:tracePt t="23617" x="5394325" y="2401888"/>
          <p14:tracePt t="23634" x="5456238" y="2411413"/>
          <p14:tracePt t="23651" x="5500688" y="2419350"/>
          <p14:tracePt t="23668" x="5518150" y="2419350"/>
          <p14:tracePt t="25798" x="5510213" y="2411413"/>
          <p14:tracePt t="25808" x="5500688" y="2401888"/>
          <p14:tracePt t="25818" x="5500688" y="2393950"/>
          <p14:tracePt t="25828" x="5491163" y="2384425"/>
          <p14:tracePt t="25839" x="5491163" y="2366963"/>
          <p14:tracePt t="25855" x="5491163" y="2347913"/>
          <p14:tracePt t="25872" x="5483225" y="2303463"/>
          <p14:tracePt t="25889" x="5483225" y="2232025"/>
          <p14:tracePt t="25905" x="5483225" y="2224088"/>
          <p14:tracePt t="25922" x="5483225" y="2214563"/>
          <p14:tracePt t="25939" x="5483225" y="2205038"/>
          <p14:tracePt t="25956" x="5483225" y="2143125"/>
          <p14:tracePt t="25972" x="5518150" y="2044700"/>
          <p14:tracePt t="25989" x="5554663" y="1955800"/>
          <p14:tracePt t="26006" x="5599113" y="1893888"/>
          <p14:tracePt t="26022" x="5626100" y="1884363"/>
          <p14:tracePt t="26039" x="5653088" y="1874838"/>
          <p14:tracePt t="26056" x="5670550" y="1866900"/>
          <p14:tracePt t="26073" x="5688013" y="1857375"/>
          <p14:tracePt t="26089" x="5705475" y="1857375"/>
          <p14:tracePt t="26106" x="5715000" y="1857375"/>
          <p14:tracePt t="26123" x="5724525" y="1857375"/>
          <p14:tracePt t="26139" x="5732463" y="1857375"/>
          <p14:tracePt t="26156" x="5759450" y="1857375"/>
          <p14:tracePt t="26189" x="5795963" y="1847850"/>
          <p14:tracePt t="26206" x="5822950" y="1847850"/>
          <p14:tracePt t="26223" x="5848350" y="1847850"/>
          <p14:tracePt t="26239" x="5867400" y="1847850"/>
          <p14:tracePt t="26256" x="5884863" y="1847850"/>
          <p14:tracePt t="26315" x="5894388" y="1847850"/>
          <p14:tracePt t="26345" x="5902325" y="1847850"/>
          <p14:tracePt t="26742" x="5902325" y="1839913"/>
          <p14:tracePt t="26782" x="5902325" y="1830388"/>
          <p14:tracePt t="26832" x="5911850" y="1812925"/>
          <p14:tracePt t="26842" x="5911850" y="1803400"/>
          <p14:tracePt t="26852" x="5919788" y="1795463"/>
          <p14:tracePt t="26862" x="5919788" y="1776413"/>
          <p14:tracePt t="26874" x="5929313" y="1758950"/>
          <p14:tracePt t="26891" x="5929313" y="1751013"/>
          <p14:tracePt t="26907" x="5938838" y="1731963"/>
          <p14:tracePt t="26924" x="5938838" y="1714500"/>
          <p14:tracePt t="27160" x="5938838" y="1704975"/>
          <p14:tracePt t="27210" x="5946775" y="1704975"/>
          <p14:tracePt t="27220" x="5946775" y="1697038"/>
          <p14:tracePt t="27239" x="5946775" y="1687513"/>
          <p14:tracePt t="27249" x="5956300" y="1679575"/>
          <p14:tracePt t="27259" x="5965825" y="1679575"/>
          <p14:tracePt t="27309" x="5973763" y="1679575"/>
          <p14:tracePt t="27339" x="5983288" y="1679575"/>
          <p14:tracePt t="27359" x="5991225" y="1670050"/>
          <p14:tracePt t="27369" x="6000750" y="1670050"/>
          <p14:tracePt t="27379" x="6010275" y="1670050"/>
          <p14:tracePt t="27498" x="6018213" y="1670050"/>
          <p14:tracePt t="27697" x="6010275" y="1670050"/>
          <p14:tracePt t="27707" x="6000750" y="1670050"/>
          <p14:tracePt t="27717" x="5991225" y="1670050"/>
          <p14:tracePt t="27727" x="5983288" y="1670050"/>
          <p14:tracePt t="27743" x="5973763" y="1670050"/>
          <p14:tracePt t="27796" x="5965825" y="1670050"/>
          <p14:tracePt t="27816" x="5956300" y="1670050"/>
          <p14:tracePt t="27925" x="5946775" y="1670050"/>
          <p14:tracePt t="27965" x="5929313" y="1670050"/>
          <p14:tracePt t="28015" x="5919788" y="1670050"/>
          <p14:tracePt t="28025" x="5911850" y="1670050"/>
          <p14:tracePt t="28055" x="5902325" y="1670050"/>
          <p14:tracePt t="28074" x="5894388" y="1660525"/>
          <p14:tracePt t="28084" x="5884863" y="1660525"/>
          <p14:tracePt t="28094" x="5875338" y="1660525"/>
          <p14:tracePt t="28124" x="5867400" y="1660525"/>
          <p14:tracePt t="28144" x="5857875" y="1660525"/>
          <p14:tracePt t="28393" x="5857875" y="1652588"/>
          <p14:tracePt t="28403" x="5857875" y="1643063"/>
          <p14:tracePt t="28432" x="5857875" y="1633538"/>
          <p14:tracePt t="28462" x="5867400" y="1633538"/>
          <p14:tracePt t="28651" x="5875338" y="1633538"/>
          <p14:tracePt t="28741" x="5875338" y="1625600"/>
          <p14:tracePt t="29019" x="5867400" y="1625600"/>
          <p14:tracePt t="30242" x="5867400" y="1633538"/>
          <p14:tracePt t="30301" x="5857875" y="1633538"/>
          <p14:tracePt t="30411" x="5848350" y="1633538"/>
          <p14:tracePt t="30420" x="5840413" y="1633538"/>
          <p14:tracePt t="30430" x="5830888" y="1643063"/>
          <p14:tracePt t="30450" x="5822950" y="1643063"/>
          <p14:tracePt t="30460" x="5813425" y="1643063"/>
          <p14:tracePt t="30480" x="5803900" y="1643063"/>
          <p14:tracePt t="30520" x="5795963" y="1643063"/>
          <p14:tracePt t="30530" x="5786438" y="1643063"/>
          <p14:tracePt t="30579" x="5776913" y="1643063"/>
          <p14:tracePt t="30639" x="5768975" y="1643063"/>
          <p14:tracePt t="30778" x="5776913" y="1643063"/>
          <p14:tracePt t="30828" x="5786438" y="1643063"/>
          <p14:tracePt t="30838" x="5795963" y="1643063"/>
          <p14:tracePt t="30848" x="5803900" y="1643063"/>
          <p14:tracePt t="30858" x="5830888" y="1643063"/>
          <p14:tracePt t="30868" x="5840413" y="1643063"/>
          <p14:tracePt t="30882" x="5857875" y="1643063"/>
          <p14:tracePt t="30899" x="5902325" y="1643063"/>
          <p14:tracePt t="30916" x="5919788" y="1643063"/>
          <p14:tracePt t="30932" x="5956300" y="1643063"/>
          <p14:tracePt t="30949" x="5973763" y="1643063"/>
          <p14:tracePt t="30966" x="6000750" y="1625600"/>
          <p14:tracePt t="30983" x="6018213" y="1625600"/>
          <p14:tracePt t="30999" x="6027738" y="1625600"/>
          <p14:tracePt t="31016" x="6045200" y="1625600"/>
          <p14:tracePt t="31033" x="6072188" y="1625600"/>
          <p14:tracePt t="31049" x="6116638" y="1625600"/>
          <p14:tracePt t="31066" x="6134100" y="1616075"/>
          <p14:tracePt t="31083" x="6153150" y="1616075"/>
          <p14:tracePt t="31099" x="6170613" y="1608138"/>
          <p14:tracePt t="31116" x="6180138" y="1608138"/>
          <p14:tracePt t="31133" x="6188075" y="1608138"/>
          <p14:tracePt t="31149" x="6197600" y="1608138"/>
          <p14:tracePt t="31166" x="6205538" y="1608138"/>
          <p14:tracePt t="31200" x="6224588" y="1608138"/>
          <p14:tracePt t="31216" x="6242050" y="1608138"/>
          <p14:tracePt t="31233" x="6251575" y="1608138"/>
          <p14:tracePt t="31250" x="6269038" y="1608138"/>
          <p14:tracePt t="31266" x="6303963" y="1598613"/>
          <p14:tracePt t="31283" x="6323013" y="1598613"/>
          <p14:tracePt t="31316" x="6348413" y="1598613"/>
          <p14:tracePt t="31350" x="6375400" y="1598613"/>
          <p14:tracePt t="31367" x="6394450" y="1598613"/>
          <p14:tracePt t="31383" x="6402388" y="1598613"/>
          <p14:tracePt t="31400" x="6446838" y="1598613"/>
          <p14:tracePt t="31417" x="6473825" y="1598613"/>
          <p14:tracePt t="31433" x="6500813" y="1598613"/>
          <p14:tracePt t="31450" x="6537325" y="1598613"/>
          <p14:tracePt t="31467" x="6562725" y="1598613"/>
          <p14:tracePt t="31484" x="6589713" y="1598613"/>
          <p14:tracePt t="31500" x="6599238" y="1598613"/>
          <p14:tracePt t="31517" x="6616700" y="1598613"/>
          <p14:tracePt t="31533" x="6626225" y="1598613"/>
          <p14:tracePt t="31550" x="6653213" y="1598613"/>
          <p14:tracePt t="31567" x="6688138" y="1608138"/>
          <p14:tracePt t="31584" x="6732588" y="1598613"/>
          <p14:tracePt t="31600" x="6742113" y="1598613"/>
          <p14:tracePt t="31617" x="6777038" y="1598613"/>
          <p14:tracePt t="31634" x="6796088" y="1598613"/>
          <p14:tracePt t="31650" x="6804025" y="1598613"/>
          <p14:tracePt t="31723" x="6813550" y="1598613"/>
          <p14:tracePt t="31733" x="6823075" y="1598613"/>
          <p14:tracePt t="31743" x="6831013" y="1598613"/>
          <p14:tracePt t="35629" x="6823075" y="1598613"/>
          <p14:tracePt t="35639" x="6813550" y="1598613"/>
          <p14:tracePt t="35649" x="6796088" y="1598613"/>
          <p14:tracePt t="35659" x="6777038" y="1598613"/>
          <p14:tracePt t="35675" x="6751638" y="1598613"/>
          <p14:tracePt t="35692" x="6705600" y="1625600"/>
          <p14:tracePt t="35709" x="6653213" y="1697038"/>
          <p14:tracePt t="35725" x="6626225" y="1714500"/>
          <p14:tracePt t="35742" x="6537325" y="1803400"/>
          <p14:tracePt t="35759" x="6473825" y="1893888"/>
          <p14:tracePt t="35775" x="6411913" y="1990725"/>
          <p14:tracePt t="35792" x="6323013" y="2044700"/>
          <p14:tracePt t="35809" x="6259513" y="2071688"/>
          <p14:tracePt t="35826" x="6197600" y="2133600"/>
          <p14:tracePt t="35842" x="6153150" y="2268538"/>
          <p14:tracePt t="35859" x="6072188" y="2473325"/>
          <p14:tracePt t="35876" x="6062663" y="2598738"/>
          <p14:tracePt t="35892" x="6027738" y="2652713"/>
          <p14:tracePt t="35909" x="6000750" y="2714625"/>
          <p14:tracePt t="35926" x="5956300" y="2938463"/>
          <p14:tracePt t="35943" x="5919788" y="3419475"/>
          <p14:tracePt t="35959" x="5902325" y="3455988"/>
          <p14:tracePt t="35976" x="5894388" y="3482975"/>
          <p14:tracePt t="35993" x="5857875" y="3643313"/>
          <p14:tracePt t="36009" x="5857875" y="4044950"/>
          <p14:tracePt t="36026" x="5857875" y="4108450"/>
          <p14:tracePt t="36043" x="5857875" y="4152900"/>
          <p14:tracePt t="36059" x="5857875" y="4187825"/>
          <p14:tracePt t="36076" x="5813425" y="4394200"/>
          <p14:tracePt t="36093" x="5786438" y="4518025"/>
          <p14:tracePt t="36110" x="5751513" y="4660900"/>
          <p14:tracePt t="36126" x="5751513" y="4670425"/>
          <p14:tracePt t="36143" x="5741988" y="4679950"/>
          <p14:tracePt t="36160" x="5741988" y="4687888"/>
          <p14:tracePt t="36653" x="5724525" y="4687888"/>
          <p14:tracePt t="36663" x="5715000" y="4687888"/>
          <p14:tracePt t="36673" x="5705475" y="4687888"/>
          <p14:tracePt t="36682" x="5697538" y="4687888"/>
          <p14:tracePt t="36694" x="5680075" y="4687888"/>
          <p14:tracePt t="36711" x="5643563" y="4687888"/>
          <p14:tracePt t="36728" x="5581650" y="4687888"/>
          <p14:tracePt t="36744" x="5438775" y="4687888"/>
          <p14:tracePt t="36761" x="5375275" y="4679950"/>
          <p14:tracePt t="36777" x="5160963" y="4670425"/>
          <p14:tracePt t="36794" x="4884738" y="4643438"/>
          <p14:tracePt t="36811" x="4527550" y="4589463"/>
          <p14:tracePt t="36828" x="4276725" y="4446588"/>
          <p14:tracePt t="36844" x="3919538" y="4322763"/>
          <p14:tracePt t="36861" x="3768725" y="4276725"/>
          <p14:tracePt t="36878" x="3517900" y="4179888"/>
          <p14:tracePt t="36894" x="3357563" y="4170363"/>
          <p14:tracePt t="36911" x="3232150" y="4160838"/>
          <p14:tracePt t="36928" x="3170238" y="4160838"/>
          <p14:tracePt t="36944" x="3044825" y="4116388"/>
          <p14:tracePt t="36961" x="2919413" y="4062413"/>
          <p14:tracePt t="36978" x="2884488" y="4037013"/>
          <p14:tracePt t="36995" x="2768600" y="4017963"/>
          <p14:tracePt t="37011" x="2697163" y="4000500"/>
          <p14:tracePt t="37028" x="2633663" y="3983038"/>
          <p14:tracePt t="37045" x="2527300" y="3973513"/>
          <p14:tracePt t="37061" x="2419350" y="3946525"/>
          <p14:tracePt t="37078" x="2374900" y="3938588"/>
          <p14:tracePt t="37095" x="2259013" y="3902075"/>
          <p14:tracePt t="37111" x="2214563" y="3867150"/>
          <p14:tracePt t="37128" x="2179638" y="3857625"/>
          <p14:tracePt t="37145" x="2133600" y="3786188"/>
          <p14:tracePt t="37162" x="2098675" y="3751263"/>
          <p14:tracePt t="37195" x="2098675" y="3741738"/>
          <p14:tracePt t="37219" x="2098675" y="3732213"/>
          <p14:tracePt t="37408" x="2108200" y="3732213"/>
          <p14:tracePt t="37418" x="2116138" y="3724275"/>
          <p14:tracePt t="37428" x="2125663" y="3724275"/>
          <p14:tracePt t="37438" x="2133600" y="3724275"/>
          <p14:tracePt t="37458" x="2143125" y="3724275"/>
          <p14:tracePt t="37468" x="2152650" y="3724275"/>
          <p14:tracePt t="37488" x="2160588" y="3714750"/>
          <p14:tracePt t="37498" x="2170113" y="3714750"/>
          <p14:tracePt t="37512" x="2179638" y="3714750"/>
          <p14:tracePt t="37529" x="2197100" y="3705225"/>
          <p14:tracePt t="37546" x="2214563" y="3705225"/>
          <p14:tracePt t="37562" x="2232025" y="3705225"/>
          <p14:tracePt t="37579" x="2251075" y="3705225"/>
          <p14:tracePt t="37596" x="2259013" y="3705225"/>
          <p14:tracePt t="37612" x="2268538" y="3705225"/>
          <p14:tracePt t="37629" x="2286000" y="3705225"/>
          <p14:tracePt t="37646" x="2295525" y="3705225"/>
          <p14:tracePt t="37663" x="2303463" y="3705225"/>
          <p14:tracePt t="37679" x="2330450" y="3705225"/>
          <p14:tracePt t="37696" x="2339975" y="3705225"/>
          <p14:tracePt t="37713" x="2374900" y="3697288"/>
          <p14:tracePt t="37729" x="2428875" y="3697288"/>
          <p14:tracePt t="37746" x="2473325" y="3697288"/>
          <p14:tracePt t="37763" x="2500313" y="3697288"/>
          <p14:tracePt t="37779" x="2571750" y="3687763"/>
          <p14:tracePt t="37796" x="2687638" y="3652838"/>
          <p14:tracePt t="37813" x="2732088" y="3643313"/>
          <p14:tracePt t="37829" x="2830513" y="3643313"/>
          <p14:tracePt t="37846" x="2965450" y="3633788"/>
          <p14:tracePt t="37863" x="2990850" y="3633788"/>
          <p14:tracePt t="37880" x="3009900" y="3633788"/>
          <p14:tracePt t="37896" x="3027363" y="3633788"/>
          <p14:tracePt t="37930" x="3036888" y="3633788"/>
          <p14:tracePt t="37946" x="3044825" y="3633788"/>
          <p14:tracePt t="37995" x="3054350" y="3633788"/>
          <p14:tracePt t="38015" x="3062288" y="3633788"/>
          <p14:tracePt t="38035" x="3071813" y="3633788"/>
          <p14:tracePt t="38064" x="3089275" y="3633788"/>
          <p14:tracePt t="38084" x="3098800" y="3633788"/>
          <p14:tracePt t="38104" x="3116263" y="3633788"/>
          <p14:tracePt t="38114" x="3125788" y="3633788"/>
          <p14:tracePt t="38134" x="3133725" y="3633788"/>
          <p14:tracePt t="38144" x="3143250" y="3633788"/>
          <p14:tracePt t="38154" x="3152775" y="3633788"/>
          <p14:tracePt t="38164" x="3160713" y="3633788"/>
          <p14:tracePt t="38180" x="3179763" y="3633788"/>
          <p14:tracePt t="38197" x="3205163" y="3633788"/>
          <p14:tracePt t="38214" x="3224213" y="3633788"/>
          <p14:tracePt t="38230" x="3232150" y="3633788"/>
          <p14:tracePt t="38247" x="3241675" y="3633788"/>
          <p14:tracePt t="38283" x="3251200" y="3633788"/>
          <p14:tracePt t="38297" x="3259138" y="3633788"/>
          <p14:tracePt t="38314" x="3268663" y="3633788"/>
          <p14:tracePt t="38331" x="3295650" y="3633788"/>
          <p14:tracePt t="38347" x="3313113" y="3633788"/>
          <p14:tracePt t="38364" x="3340100" y="3633788"/>
          <p14:tracePt t="38381" x="3348038" y="3633788"/>
          <p14:tracePt t="38398" x="3357563" y="3633788"/>
          <p14:tracePt t="38414" x="3375025" y="3633788"/>
          <p14:tracePt t="38447" x="3384550" y="3633788"/>
          <p14:tracePt t="38512" x="3394075" y="3633788"/>
          <p14:tracePt t="38710" x="3402013" y="3633788"/>
          <p14:tracePt t="38770" x="3411538" y="3633788"/>
          <p14:tracePt t="38949" x="3419475" y="3633788"/>
          <p14:tracePt t="39814" x="3411538" y="3633788"/>
          <p14:tracePt t="39824" x="3402013" y="3633788"/>
          <p14:tracePt t="39874" x="3384550" y="3633788"/>
          <p14:tracePt t="39883" x="3375025" y="3633788"/>
          <p14:tracePt t="39893" x="3367088" y="3633788"/>
          <p14:tracePt t="39903" x="3340100" y="3652838"/>
          <p14:tracePt t="39917" x="3322638" y="3660775"/>
          <p14:tracePt t="39934" x="3276600" y="3670300"/>
          <p14:tracePt t="39951" x="3251200" y="3679825"/>
          <p14:tracePt t="39967" x="3152775" y="3697288"/>
          <p14:tracePt t="39984" x="3054350" y="3705225"/>
          <p14:tracePt t="40001" x="3009900" y="3714750"/>
          <p14:tracePt t="40017" x="2919413" y="3724275"/>
          <p14:tracePt t="40034" x="2840038" y="3732213"/>
          <p14:tracePt t="40051" x="2786063" y="3751263"/>
          <p14:tracePt t="40067" x="2705100" y="3759200"/>
          <p14:tracePt t="40084" x="2652713" y="3768725"/>
          <p14:tracePt t="40101" x="2625725" y="3786188"/>
          <p14:tracePt t="40118" x="2562225" y="3795713"/>
          <p14:tracePt t="40134" x="2527300" y="3813175"/>
          <p14:tracePt t="40151" x="2517775" y="3813175"/>
          <p14:tracePt t="40168" x="2500313" y="3822700"/>
          <p14:tracePt t="40184" x="2473325" y="3830638"/>
          <p14:tracePt t="40201" x="2465388" y="3840163"/>
          <p14:tracePt t="40218" x="2455863" y="3848100"/>
          <p14:tracePt t="40234" x="2438400" y="3857625"/>
          <p14:tracePt t="40251" x="2428875" y="3867150"/>
          <p14:tracePt t="40268" x="2419350" y="3867150"/>
          <p14:tracePt t="40285" x="2419350" y="3875088"/>
          <p14:tracePt t="40381" x="2419350" y="3884613"/>
          <p14:tracePt t="40400" x="2438400" y="3884613"/>
          <p14:tracePt t="40410" x="2455863" y="3902075"/>
          <p14:tracePt t="40420" x="2490788" y="3973513"/>
          <p14:tracePt t="40435" x="2571750" y="4179888"/>
          <p14:tracePt t="40452" x="2705100" y="4348163"/>
          <p14:tracePt t="40468" x="2724150" y="4357688"/>
          <p14:tracePt t="40485" x="2759075" y="4357688"/>
          <p14:tracePt t="40502" x="2786063" y="4357688"/>
          <p14:tracePt t="40518" x="2822575" y="4367213"/>
          <p14:tracePt t="40535" x="2857500" y="4375150"/>
          <p14:tracePt t="40552" x="2894013" y="4394200"/>
          <p14:tracePt t="40569" x="2901950" y="4402138"/>
          <p14:tracePt t="40585" x="2911475" y="4419600"/>
          <p14:tracePt t="40602" x="2946400" y="4491038"/>
          <p14:tracePt t="40619" x="2955925" y="4510088"/>
          <p14:tracePt t="40635" x="2973388" y="4589463"/>
          <p14:tracePt t="40652" x="2982913" y="4776788"/>
          <p14:tracePt t="40669" x="3044825" y="4776788"/>
          <p14:tracePt t="40685" x="3071813" y="4776788"/>
          <p14:tracePt t="40702" x="3098800" y="4795838"/>
          <p14:tracePt t="40719" x="3143250" y="4813300"/>
          <p14:tracePt t="40735" x="3160713" y="4813300"/>
          <p14:tracePt t="40752" x="3187700" y="4840288"/>
          <p14:tracePt t="40769" x="3251200" y="5027613"/>
          <p14:tracePt t="40786" x="3251200" y="5153025"/>
          <p14:tracePt t="40802" x="3268663" y="5295900"/>
          <p14:tracePt t="41494" x="3251200" y="5295900"/>
          <p14:tracePt t="41514" x="3232150" y="5295900"/>
          <p14:tracePt t="41534" x="3224213" y="5295900"/>
          <p14:tracePt t="41544" x="3214688" y="5295900"/>
          <p14:tracePt t="41554" x="3205163" y="5295900"/>
          <p14:tracePt t="41564" x="3179763" y="5295900"/>
          <p14:tracePt t="41574" x="3143250" y="5295900"/>
          <p14:tracePt t="41587" x="3133725" y="5295900"/>
          <p14:tracePt t="41604" x="3098800" y="5295900"/>
          <p14:tracePt t="41621" x="3071813" y="5286375"/>
          <p14:tracePt t="41637" x="3027363" y="5286375"/>
          <p14:tracePt t="41654" x="2973388" y="5286375"/>
          <p14:tracePt t="41671" x="2946400" y="5286375"/>
          <p14:tracePt t="41687" x="2884488" y="5286375"/>
          <p14:tracePt t="41704" x="2857500" y="5286375"/>
          <p14:tracePt t="41721" x="2840038" y="5286375"/>
          <p14:tracePt t="41738" x="2813050" y="5286375"/>
          <p14:tracePt t="41754" x="2776538" y="5276850"/>
          <p14:tracePt t="41771" x="2751138" y="5259388"/>
          <p14:tracePt t="41788" x="2724150" y="5251450"/>
          <p14:tracePt t="41804" x="2697163" y="5232400"/>
          <p14:tracePt t="41821" x="2679700" y="5232400"/>
          <p14:tracePt t="41838" x="2652713" y="5224463"/>
          <p14:tracePt t="41854" x="2608263" y="5197475"/>
          <p14:tracePt t="41871" x="2562225" y="5170488"/>
          <p14:tracePt t="41888" x="2536825" y="5153025"/>
          <p14:tracePt t="41905" x="2490788" y="5126038"/>
          <p14:tracePt t="41921" x="2473325" y="5116513"/>
          <p14:tracePt t="41938" x="2411413" y="5108575"/>
          <p14:tracePt t="41955" x="2357438" y="5099050"/>
          <p14:tracePt t="41971" x="2259013" y="5072063"/>
          <p14:tracePt t="41988" x="2179638" y="5054600"/>
          <p14:tracePt t="42005" x="1965325" y="5018088"/>
          <p14:tracePt t="42021" x="1741488" y="4983163"/>
          <p14:tracePt t="42038" x="1652588" y="4965700"/>
          <p14:tracePt t="42055" x="1509713" y="4956175"/>
          <p14:tracePt t="42071" x="1411288" y="4946650"/>
          <p14:tracePt t="42088" x="1393825" y="4946650"/>
          <p14:tracePt t="42105" x="1366838" y="4946650"/>
          <p14:tracePt t="42122" x="1366838" y="4938713"/>
          <p14:tracePt t="42727" x="1374775" y="4938713"/>
          <p14:tracePt t="42777" x="1393825" y="4938713"/>
          <p14:tracePt t="42797" x="1401763" y="4938713"/>
          <p14:tracePt t="42816" x="1411288" y="4938713"/>
          <p14:tracePt t="42846" x="1419225" y="4938713"/>
          <p14:tracePt t="42965" x="1428750" y="4938713"/>
          <p14:tracePt t="43433" x="1438275" y="4938713"/>
          <p14:tracePt t="43453" x="1446213" y="4938713"/>
          <p14:tracePt t="43462" x="1455738" y="4938713"/>
          <p14:tracePt t="43482" x="1465263" y="4938713"/>
          <p14:tracePt t="43492" x="1473200" y="4938713"/>
          <p14:tracePt t="43512" x="1482725" y="4938713"/>
          <p14:tracePt t="43522" x="1500188" y="4946650"/>
          <p14:tracePt t="43532" x="1509713" y="4946650"/>
          <p14:tracePt t="43542" x="1517650" y="4946650"/>
          <p14:tracePt t="43558" x="1536700" y="4956175"/>
          <p14:tracePt t="43575" x="1562100" y="4956175"/>
          <p14:tracePt t="43591" x="1581150" y="4956175"/>
          <p14:tracePt t="43608" x="1633538" y="4956175"/>
          <p14:tracePt t="43625" x="1679575" y="4956175"/>
          <p14:tracePt t="43641" x="1697038" y="4956175"/>
          <p14:tracePt t="43658" x="1714500" y="4956175"/>
          <p14:tracePt t="43675" x="1768475" y="4956175"/>
          <p14:tracePt t="43692" x="1812925" y="4956175"/>
          <p14:tracePt t="43708" x="1830388" y="4956175"/>
          <p14:tracePt t="43725" x="1874838" y="4956175"/>
          <p14:tracePt t="43742" x="1893888" y="4956175"/>
          <p14:tracePt t="43758" x="1901825" y="4956175"/>
          <p14:tracePt t="43792" x="1928813" y="4956175"/>
          <p14:tracePt t="43811" x="1946275" y="4956175"/>
          <p14:tracePt t="43825" x="1955800" y="4965700"/>
          <p14:tracePt t="43842" x="1982788" y="4973638"/>
          <p14:tracePt t="43858" x="2000250" y="4973638"/>
          <p14:tracePt t="43875" x="2017713" y="4983163"/>
          <p14:tracePt t="43892" x="2071688" y="4991100"/>
          <p14:tracePt t="43909" x="2089150" y="4991100"/>
          <p14:tracePt t="43925" x="2116138" y="5018088"/>
          <p14:tracePt t="43942" x="2170113" y="5037138"/>
          <p14:tracePt t="43959" x="2205038" y="5054600"/>
          <p14:tracePt t="43975" x="2224088" y="5072063"/>
          <p14:tracePt t="43992" x="2286000" y="5089525"/>
          <p14:tracePt t="44009" x="2303463" y="5089525"/>
          <p14:tracePt t="44025" x="2366963" y="5089525"/>
          <p14:tracePt t="44042" x="2419350" y="5099050"/>
          <p14:tracePt t="44059" x="2455863" y="5099050"/>
          <p14:tracePt t="44076" x="2490788" y="5099050"/>
          <p14:tracePt t="44092" x="2544763" y="5108575"/>
          <p14:tracePt t="44109" x="2625725" y="5153025"/>
          <p14:tracePt t="44126" x="2687638" y="5153025"/>
          <p14:tracePt t="44142" x="2822575" y="5187950"/>
          <p14:tracePt t="44159" x="2946400" y="5187950"/>
          <p14:tracePt t="44176" x="2990850" y="5187950"/>
          <p14:tracePt t="44192" x="3143250" y="5197475"/>
          <p14:tracePt t="44209" x="3286125" y="5205413"/>
          <p14:tracePt t="44226" x="3330575" y="5205413"/>
          <p14:tracePt t="44243" x="3394075" y="5205413"/>
          <p14:tracePt t="44259" x="3455988" y="5214938"/>
          <p14:tracePt t="44276" x="3465513" y="5214938"/>
          <p14:tracePt t="44293" x="3490913" y="5214938"/>
          <p14:tracePt t="48666" x="3482975" y="5224463"/>
          <p14:tracePt t="48676" x="3473450" y="5224463"/>
          <p14:tracePt t="48686" x="3465513" y="5224463"/>
          <p14:tracePt t="48695" x="3446463" y="5232400"/>
          <p14:tracePt t="48705" x="3411538" y="5232400"/>
          <p14:tracePt t="48718" x="3402013" y="5241925"/>
          <p14:tracePt t="48735" x="3375025" y="5251450"/>
          <p14:tracePt t="48752" x="3348038" y="5276850"/>
          <p14:tracePt t="48768" x="3286125" y="5384800"/>
          <p14:tracePt t="48785" x="3205163" y="5537200"/>
          <p14:tracePt t="48802" x="3187700" y="5572125"/>
          <p14:tracePt t="48819" x="3170238" y="5634038"/>
          <p14:tracePt t="48835" x="3116263" y="5643563"/>
          <p14:tracePt t="48852" x="3081338" y="5670550"/>
          <p14:tracePt t="48869" x="3054350" y="5688013"/>
          <p14:tracePt t="48885" x="3027363" y="5813425"/>
          <p14:tracePt t="48902" x="2973388" y="5991225"/>
          <p14:tracePt t="48919" x="2884488" y="6303963"/>
          <p14:tracePt t="48935" x="2830513" y="6348413"/>
          <p14:tracePt t="48952" x="2822575" y="6375400"/>
          <p14:tracePt t="48969" x="2759075" y="6527800"/>
          <p14:tracePt t="48985" x="2732088" y="6634163"/>
          <p14:tracePt t="49002" x="2732088" y="6661150"/>
          <p14:tracePt t="49019" x="2714625" y="6688138"/>
          <p14:tracePt t="49113" x="2705100" y="6688138"/>
          <p14:tracePt t="49123" x="2697163" y="6688138"/>
          <p14:tracePt t="49133" x="2687638" y="6680200"/>
          <p14:tracePt t="49143" x="2679700" y="6680200"/>
          <p14:tracePt t="49153" x="2670175" y="6661150"/>
          <p14:tracePt t="49169" x="2643188" y="6634163"/>
          <p14:tracePt t="49186" x="2581275" y="6599238"/>
          <p14:tracePt t="49203" x="2455863" y="6545263"/>
          <p14:tracePt t="49219" x="2411413" y="6518275"/>
          <p14:tracePt t="49236" x="2232025" y="6483350"/>
          <p14:tracePt t="49253" x="2081213" y="6465888"/>
          <p14:tracePt t="49269" x="2017713" y="6465888"/>
          <p14:tracePt t="49286" x="1893888" y="6456363"/>
          <p14:tracePt t="49303" x="1776413" y="6456363"/>
          <p14:tracePt t="49319" x="1758950" y="6456363"/>
          <p14:tracePt t="49336" x="1679575" y="6456363"/>
          <p14:tracePt t="49353" x="1616075" y="6446838"/>
          <p14:tracePt t="49370" x="1589088" y="6446838"/>
          <p14:tracePt t="49386" x="1571625" y="6446838"/>
          <p14:tracePt t="49403" x="1554163" y="6438900"/>
          <p14:tracePt t="49420" x="1544638" y="6419850"/>
          <p14:tracePt t="49436" x="1517650" y="6419850"/>
          <p14:tracePt t="49453" x="1500188" y="6411913"/>
          <p14:tracePt t="49470" x="1482725" y="6402388"/>
          <p14:tracePt t="49487" x="1473200" y="6394450"/>
          <p14:tracePt t="49503" x="1473200" y="6384925"/>
          <p14:tracePt t="49537" x="1465263" y="6375400"/>
          <p14:tracePt t="49553" x="1446213" y="6357938"/>
          <p14:tracePt t="49570" x="1446213" y="6340475"/>
          <p14:tracePt t="49587" x="1446213" y="6330950"/>
          <p14:tracePt t="49603" x="1428750" y="6313488"/>
          <p14:tracePt t="49620" x="1419225" y="6296025"/>
          <p14:tracePt t="49637" x="1411288" y="6286500"/>
          <p14:tracePt t="49654" x="1384300" y="6269038"/>
          <p14:tracePt t="49670" x="1357313" y="6232525"/>
          <p14:tracePt t="49687" x="1339850" y="6224588"/>
          <p14:tracePt t="49704" x="1312863" y="6224588"/>
          <p14:tracePt t="49720" x="1276350" y="6215063"/>
          <p14:tracePt t="49737" x="1258888" y="6197600"/>
          <p14:tracePt t="49739" x="1241425" y="6188075"/>
          <p14:tracePt t="49754" x="1223963" y="6180138"/>
          <p14:tracePt t="49770" x="1204913" y="6161088"/>
          <p14:tracePt t="49787" x="1179513" y="6161088"/>
          <p14:tracePt t="49804" x="1160463" y="6153150"/>
          <p14:tracePt t="49821" x="1160463" y="6134100"/>
          <p14:tracePt t="49837" x="1152525" y="6134100"/>
          <p14:tracePt t="50038" x="1169988" y="6134100"/>
          <p14:tracePt t="50047" x="1187450" y="6134100"/>
          <p14:tracePt t="50057" x="1214438" y="6134100"/>
          <p14:tracePt t="50071" x="1231900" y="6134100"/>
          <p14:tracePt t="50088" x="1295400" y="6134100"/>
          <p14:tracePt t="50104" x="1322388" y="6134100"/>
          <p14:tracePt t="50121" x="1411288" y="6134100"/>
          <p14:tracePt t="50138" x="1517650" y="6134100"/>
          <p14:tracePt t="50155" x="1581150" y="6134100"/>
          <p14:tracePt t="50171" x="1751013" y="6134100"/>
          <p14:tracePt t="50188" x="1901825" y="6134100"/>
          <p14:tracePt t="50205" x="1965325" y="6134100"/>
          <p14:tracePt t="50222" x="2116138" y="6161088"/>
          <p14:tracePt t="50238" x="2276475" y="6197600"/>
          <p14:tracePt t="50255" x="2357438" y="6205538"/>
          <p14:tracePt t="50257" x="2419350" y="6215063"/>
          <p14:tracePt t="50271" x="2544763" y="6215063"/>
          <p14:tracePt t="50288" x="2714625" y="6215063"/>
          <p14:tracePt t="50305" x="2822575" y="6215063"/>
          <p14:tracePt t="50322" x="2938463" y="6215063"/>
          <p14:tracePt t="50338" x="3108325" y="6215063"/>
          <p14:tracePt t="50355" x="3160713" y="6215063"/>
          <p14:tracePt t="50372" x="3187700" y="6215063"/>
          <p14:tracePt t="50388" x="3197225" y="6215063"/>
          <p14:tracePt t="50405" x="3205163" y="6215063"/>
          <p14:tracePt t="51539" x="3197225" y="6215063"/>
          <p14:tracePt t="51578" x="3187700" y="6215063"/>
          <p14:tracePt t="51588" x="3179763" y="6215063"/>
          <p14:tracePt t="51598" x="3160713" y="6215063"/>
          <p14:tracePt t="51609" x="3143250" y="6215063"/>
          <p14:tracePt t="51624" x="3125788" y="6215063"/>
          <p14:tracePt t="51641" x="3098800" y="6215063"/>
          <p14:tracePt t="51657" x="3062288" y="6215063"/>
          <p14:tracePt t="51674" x="3036888" y="6215063"/>
          <p14:tracePt t="51691" x="3009900" y="6215063"/>
          <p14:tracePt t="51708" x="2938463" y="6215063"/>
          <p14:tracePt t="51724" x="2911475" y="6215063"/>
          <p14:tracePt t="51741" x="2867025" y="6215063"/>
          <p14:tracePt t="51758" x="2803525" y="6215063"/>
          <p14:tracePt t="51774" x="2795588" y="6215063"/>
          <p14:tracePt t="51791" x="2741613" y="6215063"/>
          <p14:tracePt t="51808" x="2679700" y="6215063"/>
          <p14:tracePt t="51825" x="2660650" y="6215063"/>
          <p14:tracePt t="51841" x="2608263" y="6215063"/>
          <p14:tracePt t="51858" x="2527300" y="6197600"/>
          <p14:tracePt t="51875" x="2473325" y="6188075"/>
          <p14:tracePt t="51891" x="2384425" y="6188075"/>
          <p14:tracePt t="51908" x="2322513" y="6188075"/>
          <p14:tracePt t="51925" x="2276475" y="6170613"/>
          <p14:tracePt t="51942" x="2214563" y="6170613"/>
          <p14:tracePt t="51958" x="2187575" y="6170613"/>
          <p14:tracePt t="51975" x="2170113" y="6161088"/>
          <p14:tracePt t="52105" x="2170113" y="6153150"/>
          <p14:tracePt t="52205" x="2187575" y="6153150"/>
          <p14:tracePt t="52215" x="2214563" y="6153150"/>
          <p14:tracePt t="52225" x="2232025" y="6153150"/>
          <p14:tracePt t="52235" x="2268538" y="6153150"/>
          <p14:tracePt t="52245" x="2312988" y="6153150"/>
          <p14:tracePt t="52259" x="2393950" y="6153150"/>
          <p14:tracePt t="52275" x="2544763" y="6153150"/>
          <p14:tracePt t="52292" x="2633663" y="6153150"/>
          <p14:tracePt t="52294" x="2776538" y="6153150"/>
          <p14:tracePt t="52309" x="2847975" y="6153150"/>
          <p14:tracePt t="52326" x="3036888" y="6153150"/>
          <p14:tracePt t="52342" x="3098800" y="6161088"/>
          <p14:tracePt t="52359" x="3170238" y="6170613"/>
          <p14:tracePt t="52376" x="3224213" y="6180138"/>
          <p14:tracePt t="52392" x="3232150" y="6180138"/>
          <p14:tracePt t="52811" x="3232150" y="6188075"/>
          <p14:tracePt t="52821" x="3232150" y="6197600"/>
          <p14:tracePt t="53656" x="3232150" y="6180138"/>
          <p14:tracePt t="53666" x="3259138" y="6170613"/>
          <p14:tracePt t="53676" x="3276600" y="6161088"/>
          <p14:tracePt t="53686" x="3295650" y="6143625"/>
          <p14:tracePt t="53696" x="3330575" y="6126163"/>
          <p14:tracePt t="53712" x="3536950" y="5795963"/>
          <p14:tracePt t="53728" x="4037013" y="5133975"/>
          <p14:tracePt t="53745" x="4652963" y="4303713"/>
          <p14:tracePt t="53762" x="5072063" y="3902075"/>
          <p14:tracePt t="53778" x="5653088" y="3509963"/>
          <p14:tracePt t="53795" x="6429375" y="2751138"/>
          <p14:tracePt t="53812" x="6769100" y="2652713"/>
          <p14:tracePt t="53829" x="7491413" y="2419350"/>
          <p14:tracePt t="53845" x="8037513" y="2089150"/>
          <p14:tracePt t="53862" x="8197850" y="1973263"/>
          <p14:tracePt t="53879" x="8340725" y="1893888"/>
          <p14:tracePt t="53895" x="8456613" y="1812925"/>
          <p14:tracePt t="53912" x="8528050" y="1785938"/>
          <p14:tracePt t="53929" x="8661400" y="1776413"/>
          <p14:tracePt t="53946" x="8751888" y="1751013"/>
          <p14:tracePt t="53962" x="8777288" y="1741488"/>
          <p14:tracePt t="53979" x="8813800" y="1741488"/>
          <p14:tracePt t="54143" x="8804275" y="1741488"/>
          <p14:tracePt t="54153" x="8786813" y="1741488"/>
          <p14:tracePt t="54163" x="8777288" y="1741488"/>
          <p14:tracePt t="54173" x="8759825" y="1741488"/>
          <p14:tracePt t="54183" x="8751888" y="1741488"/>
          <p14:tracePt t="54196" x="8715375" y="1741488"/>
          <p14:tracePt t="54213" x="8537575" y="1822450"/>
          <p14:tracePt t="54229" x="8420100" y="1911350"/>
          <p14:tracePt t="54246" x="8205788" y="2133600"/>
          <p14:tracePt t="54263" x="8062913" y="2232025"/>
          <p14:tracePt t="54280" x="7991475" y="2295525"/>
          <p14:tracePt t="54296" x="7831138" y="2330450"/>
          <p14:tracePt t="54313" x="7670800" y="2374900"/>
          <p14:tracePt t="54330" x="7545388" y="2446338"/>
          <p14:tracePt t="54346" x="7313613" y="2768600"/>
          <p14:tracePt t="54363" x="6965950" y="3143250"/>
          <p14:tracePt t="54380" x="6858000" y="3179763"/>
          <p14:tracePt t="54396" x="6554788" y="3348038"/>
          <p14:tracePt t="54413" x="6180138" y="3830638"/>
          <p14:tracePt t="54430" x="6027738" y="4000500"/>
          <p14:tracePt t="54446" x="5830888" y="4125913"/>
          <p14:tracePt t="54463" x="5634038" y="4276725"/>
          <p14:tracePt t="54480" x="5527675" y="4402138"/>
          <p14:tracePt t="54497" x="5313363" y="4768850"/>
          <p14:tracePt t="54513" x="5170488" y="4884738"/>
          <p14:tracePt t="54530" x="5116513" y="4911725"/>
          <p14:tracePt t="54547" x="5089525" y="4938713"/>
          <p14:tracePt t="54563" x="5081588" y="5000625"/>
          <p14:tracePt t="54580" x="5081588" y="5027613"/>
          <p14:tracePt t="54614" x="5081588" y="5037138"/>
          <p14:tracePt t="54650" x="5081588" y="5045075"/>
          <p14:tracePt t="54660" x="5108575" y="5072063"/>
          <p14:tracePt t="54670" x="5108575" y="50990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809" y="131763"/>
            <a:ext cx="8185697" cy="557212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Implementation, Simulation and Practical Results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647881" y="1150360"/>
            <a:ext cx="1502229" cy="58782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Spectral Estimation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9085" y="1150360"/>
            <a:ext cx="1502229" cy="58782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Pre-processing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Diamond 10"/>
              <p:cNvSpPr/>
              <p:nvPr/>
            </p:nvSpPr>
            <p:spPr bwMode="auto">
              <a:xfrm>
                <a:off x="6706781" y="1828799"/>
                <a:ext cx="1836104" cy="927463"/>
              </a:xfrm>
              <a:prstGeom prst="diamond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</m:oMath>
                  </m:oMathPara>
                </a14:m>
                <a:endParaRPr lang="en-US" b="0" dirty="0" smtClean="0"/>
              </a:p>
              <a:p>
                <a:pPr algn="ctr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" name="Diamond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6781" y="1828799"/>
                <a:ext cx="1836104" cy="927463"/>
              </a:xfrm>
              <a:prstGeom prst="diamond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124" y="1169954"/>
            <a:ext cx="2435418" cy="54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052" y="2018210"/>
            <a:ext cx="2524126" cy="5486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Arrow Connector 20"/>
          <p:cNvCxnSpPr>
            <a:stCxn id="19" idx="3"/>
            <a:endCxn id="11" idx="1"/>
          </p:cNvCxnSpPr>
          <p:nvPr/>
        </p:nvCxnSpPr>
        <p:spPr bwMode="auto">
          <a:xfrm>
            <a:off x="6482178" y="2292530"/>
            <a:ext cx="224603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Elbow Connector 22"/>
          <p:cNvCxnSpPr>
            <a:stCxn id="8" idx="2"/>
            <a:endCxn id="19" idx="1"/>
          </p:cNvCxnSpPr>
          <p:nvPr/>
        </p:nvCxnSpPr>
        <p:spPr bwMode="auto">
          <a:xfrm rot="16200000" flipH="1">
            <a:off x="2501956" y="836433"/>
            <a:ext cx="554341" cy="2357852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8" idx="3"/>
            <a:endCxn id="7" idx="1"/>
          </p:cNvCxnSpPr>
          <p:nvPr/>
        </p:nvCxnSpPr>
        <p:spPr bwMode="auto">
          <a:xfrm>
            <a:off x="2351314" y="1444275"/>
            <a:ext cx="29656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Elbow Connector 34"/>
          <p:cNvCxnSpPr>
            <a:stCxn id="8" idx="0"/>
            <a:endCxn id="18" idx="0"/>
          </p:cNvCxnSpPr>
          <p:nvPr/>
        </p:nvCxnSpPr>
        <p:spPr bwMode="auto">
          <a:xfrm rot="16200000" flipH="1">
            <a:off x="4602719" y="-1852159"/>
            <a:ext cx="19594" cy="6024633"/>
          </a:xfrm>
          <a:prstGeom prst="bentConnector3">
            <a:avLst>
              <a:gd name="adj1" fmla="val -1166684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>
            <a:stCxn id="18" idx="2"/>
            <a:endCxn id="11" idx="0"/>
          </p:cNvCxnSpPr>
          <p:nvPr/>
        </p:nvCxnSpPr>
        <p:spPr bwMode="auto">
          <a:xfrm>
            <a:off x="7624833" y="1718594"/>
            <a:ext cx="0" cy="11020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Rectangle 38"/>
          <p:cNvSpPr/>
          <p:nvPr/>
        </p:nvSpPr>
        <p:spPr bwMode="auto">
          <a:xfrm>
            <a:off x="4460740" y="1150360"/>
            <a:ext cx="1502229" cy="58782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Peak Detection</a:t>
            </a:r>
          </a:p>
        </p:txBody>
      </p:sp>
      <p:cxnSp>
        <p:nvCxnSpPr>
          <p:cNvPr id="41" name="Straight Arrow Connector 40"/>
          <p:cNvCxnSpPr>
            <a:stCxn id="7" idx="3"/>
            <a:endCxn id="39" idx="1"/>
          </p:cNvCxnSpPr>
          <p:nvPr/>
        </p:nvCxnSpPr>
        <p:spPr bwMode="auto">
          <a:xfrm>
            <a:off x="4150110" y="1444275"/>
            <a:ext cx="31063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/>
          <p:cNvCxnSpPr>
            <a:stCxn id="39" idx="3"/>
            <a:endCxn id="18" idx="1"/>
          </p:cNvCxnSpPr>
          <p:nvPr/>
        </p:nvCxnSpPr>
        <p:spPr bwMode="auto">
          <a:xfrm flipV="1">
            <a:off x="5962969" y="1444274"/>
            <a:ext cx="444155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39" idx="2"/>
            <a:endCxn id="19" idx="0"/>
          </p:cNvCxnSpPr>
          <p:nvPr/>
        </p:nvCxnSpPr>
        <p:spPr bwMode="auto">
          <a:xfrm>
            <a:off x="5211855" y="1738189"/>
            <a:ext cx="8260" cy="28002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02" y="2677880"/>
            <a:ext cx="2977684" cy="2103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180" y="2677880"/>
            <a:ext cx="2990633" cy="210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065" y="2329931"/>
            <a:ext cx="196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Calibri" panose="020F0502020204030204" pitchFamily="34" charset="0"/>
              </a:rPr>
              <a:t>Simulation Results:</a:t>
            </a:r>
            <a:endParaRPr lang="en-US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>
            <a:endCxn id="8" idx="1"/>
          </p:cNvCxnSpPr>
          <p:nvPr/>
        </p:nvCxnSpPr>
        <p:spPr bwMode="auto">
          <a:xfrm>
            <a:off x="357188" y="1444274"/>
            <a:ext cx="491897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64282" y="10720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Input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 bwMode="auto">
          <a:xfrm>
            <a:off x="7624833" y="2756262"/>
            <a:ext cx="0" cy="27431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290109" y="2947458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Faulty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56408" y="2683427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Healthy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22" name="Elbow Connector 21"/>
          <p:cNvCxnSpPr>
            <a:stCxn id="11" idx="3"/>
            <a:endCxn id="30" idx="0"/>
          </p:cNvCxnSpPr>
          <p:nvPr/>
        </p:nvCxnSpPr>
        <p:spPr bwMode="auto">
          <a:xfrm>
            <a:off x="8542885" y="2292531"/>
            <a:ext cx="266788" cy="39089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6" name="Group 25"/>
          <p:cNvGrpSpPr/>
          <p:nvPr/>
        </p:nvGrpSpPr>
        <p:grpSpPr>
          <a:xfrm>
            <a:off x="6919256" y="3291921"/>
            <a:ext cx="2305059" cy="1559554"/>
            <a:chOff x="6717415" y="4930418"/>
            <a:chExt cx="2305059" cy="1559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784233" y="5166533"/>
                  <a:ext cx="223824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,0.5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oMath>
                    </m:oMathPara>
                  </a14:m>
                  <a:endParaRPr lang="en-US" sz="16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latin typeface="Calibri" panose="020F050202020403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𝒶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 smtClean="0">
                    <a:latin typeface="Calibri" panose="020F050202020403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𝒶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𝒰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,10</m:t>
                            </m:r>
                          </m:e>
                        </m:d>
                      </m:oMath>
                    </m:oMathPara>
                  </a14:m>
                  <a:endParaRPr lang="en-US" sz="16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sz="1600" b="0" dirty="0" smtClean="0">
                      <a:latin typeface="Calibri" panose="020F0502020204030204" pitchFamily="34" charset="0"/>
                    </a:rPr>
                    <a:t>=5</a:t>
                  </a: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233" y="5166533"/>
                  <a:ext cx="2238241" cy="1323439"/>
                </a:xfrm>
                <a:prstGeom prst="rect">
                  <a:avLst/>
                </a:prstGeom>
                <a:blipFill>
                  <a:blip r:embed="rId9"/>
                  <a:stretch>
                    <a:fillRect b="-5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6717415" y="4930418"/>
              <a:ext cx="2224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Calibri" panose="020F0502020204030204" pitchFamily="34" charset="0"/>
                </a:rPr>
                <a:t>Simulation parameter</a:t>
              </a:r>
              <a:endParaRPr lang="en-US" dirty="0">
                <a:solidFill>
                  <a:srgbClr val="002060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381982"/>
              </p:ext>
            </p:extLst>
          </p:nvPr>
        </p:nvGraphicFramePr>
        <p:xfrm>
          <a:off x="2019916" y="4870210"/>
          <a:ext cx="4222827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2709">
                  <a:extLst>
                    <a:ext uri="{9D8B030D-6E8A-4147-A177-3AD203B41FA5}">
                      <a16:colId xmlns:a16="http://schemas.microsoft.com/office/drawing/2014/main" val="2041042278"/>
                    </a:ext>
                  </a:extLst>
                </a:gridCol>
                <a:gridCol w="1345474">
                  <a:extLst>
                    <a:ext uri="{9D8B030D-6E8A-4147-A177-3AD203B41FA5}">
                      <a16:colId xmlns:a16="http://schemas.microsoft.com/office/drawing/2014/main" val="3107642082"/>
                    </a:ext>
                  </a:extLst>
                </a:gridCol>
                <a:gridCol w="1464644">
                  <a:extLst>
                    <a:ext uri="{9D8B030D-6E8A-4147-A177-3AD203B41FA5}">
                      <a16:colId xmlns:a16="http://schemas.microsoft.com/office/drawing/2014/main" val="2376009732"/>
                    </a:ext>
                  </a:extLst>
                </a:gridCol>
              </a:tblGrid>
              <a:tr h="264983">
                <a:tc rowSpan="2"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Fault type </a:t>
                      </a:r>
                      <a:endParaRPr 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Accuracy (%)</a:t>
                      </a:r>
                      <a:endParaRPr lang="en-IN" sz="12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1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23376"/>
                  </a:ext>
                </a:extLst>
              </a:tr>
              <a:tr h="264983">
                <a:tc vMerge="1"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 Data</a:t>
                      </a:r>
                      <a:endParaRPr 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CWRU Data</a:t>
                      </a:r>
                      <a:endParaRPr lang="en-US" sz="12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981407"/>
                  </a:ext>
                </a:extLst>
              </a:tr>
              <a:tr h="26498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Broken rotor bar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95.09 %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Not available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29377"/>
                  </a:ext>
                </a:extLst>
              </a:tr>
              <a:tr h="2649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Rolling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98.44 %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100 %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495620"/>
                  </a:ext>
                </a:extLst>
              </a:tr>
              <a:tr h="2649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Cage defect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98.36 %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100 %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268012"/>
                  </a:ext>
                </a:extLst>
              </a:tr>
              <a:tr h="2649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Inner Raceway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90.33 %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100 %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276743"/>
                  </a:ext>
                </a:extLst>
              </a:tr>
              <a:tr h="2649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Outer raceway 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96.77 %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704590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87102" y="4851475"/>
            <a:ext cx="1670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Fault Detection 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Accuracy: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493848" y="5664531"/>
                <a:ext cx="25434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+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848" y="5664531"/>
                <a:ext cx="2543453" cy="646331"/>
              </a:xfrm>
              <a:prstGeom prst="rect">
                <a:avLst/>
              </a:prstGeom>
              <a:blipFill>
                <a:blip r:embed="rId10"/>
                <a:stretch>
                  <a:fillRect t="-4717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370202" y="6451610"/>
                <a:ext cx="2480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202" y="6451610"/>
                <a:ext cx="2480038" cy="369332"/>
              </a:xfrm>
              <a:prstGeom prst="rect">
                <a:avLst/>
              </a:prstGeom>
              <a:blipFill>
                <a:blip r:embed="rId11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173730" y="1664553"/>
                <a:ext cx="420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730" y="1664553"/>
                <a:ext cx="4205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89109" y="2266895"/>
                <a:ext cx="420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09" y="2266895"/>
                <a:ext cx="4205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570057" y="2644735"/>
                <a:ext cx="3938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057" y="2644735"/>
                <a:ext cx="39388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 bwMode="auto">
          <a:xfrm>
            <a:off x="6493848" y="5024834"/>
            <a:ext cx="254345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 w="lg" len="med"/>
            <a:tailEnd type="arrow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7748454" y="4933394"/>
            <a:ext cx="0" cy="1828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587113" y="5061178"/>
                <a:ext cx="3768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113" y="5061178"/>
                <a:ext cx="376833" cy="369332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 bwMode="auto">
          <a:xfrm>
            <a:off x="8316688" y="4956254"/>
            <a:ext cx="0" cy="1371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7180219" y="4956254"/>
            <a:ext cx="0" cy="1371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743157" y="5064145"/>
                <a:ext cx="763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57" y="5064145"/>
                <a:ext cx="763286" cy="369332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079032" y="5030381"/>
                <a:ext cx="7632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032" y="5030381"/>
                <a:ext cx="763286" cy="369332"/>
              </a:xfrm>
              <a:prstGeom prst="rect">
                <a:avLst/>
              </a:prstGeom>
              <a:blipFill>
                <a:blip r:embed="rId1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8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28"/>
    </mc:Choice>
    <mc:Fallback>
      <p:transition spd="slow" advTm="43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61" x="5081588" y="5108575"/>
          <p14:tracePt t="3441" x="5081588" y="5099050"/>
          <p14:tracePt t="3460" x="5081588" y="5054600"/>
          <p14:tracePt t="3470" x="5089525" y="4973638"/>
          <p14:tracePt t="3480" x="5116513" y="4732338"/>
          <p14:tracePt t="3490" x="5116513" y="4616450"/>
          <p14:tracePt t="3506" x="5133975" y="4589463"/>
          <p14:tracePt t="3523" x="5241925" y="4313238"/>
          <p14:tracePt t="3539" x="5295900" y="3956050"/>
          <p14:tracePt t="3556" x="5394325" y="3751263"/>
          <p14:tracePt t="3573" x="5446713" y="3571875"/>
          <p14:tracePt t="3590" x="5661025" y="3098800"/>
          <p14:tracePt t="3606" x="5741988" y="2973388"/>
          <p14:tracePt t="3623" x="5830888" y="2928938"/>
          <p14:tracePt t="3640" x="6000750" y="2840038"/>
          <p14:tracePt t="3656" x="6054725" y="2803525"/>
          <p14:tracePt t="3673" x="6197600" y="2660650"/>
          <p14:tracePt t="3690" x="6323013" y="2554288"/>
          <p14:tracePt t="3707" x="6384925" y="2482850"/>
          <p14:tracePt t="3723" x="6438900" y="2438400"/>
          <p14:tracePt t="3740" x="6510338" y="2374900"/>
          <p14:tracePt t="3757" x="6562725" y="2357438"/>
          <p14:tracePt t="3773" x="6626225" y="2347913"/>
          <p14:tracePt t="3790" x="6742113" y="2312988"/>
          <p14:tracePt t="3807" x="6796088" y="2312988"/>
          <p14:tracePt t="3823" x="6858000" y="2303463"/>
          <p14:tracePt t="3840" x="6875463" y="2303463"/>
          <p14:tracePt t="3857" x="6919913" y="2303463"/>
          <p14:tracePt t="3874" x="6946900" y="2295525"/>
          <p14:tracePt t="3890" x="6983413" y="2286000"/>
          <p14:tracePt t="3907" x="6983413" y="2251075"/>
          <p14:tracePt t="3924" x="6991350" y="2224088"/>
          <p14:tracePt t="3940" x="7010400" y="2224088"/>
          <p14:tracePt t="3957" x="7018338" y="2224088"/>
          <p14:tracePt t="6357" x="7010400" y="2224088"/>
          <p14:tracePt t="6367" x="6991350" y="2224088"/>
          <p14:tracePt t="6377" x="6973888" y="2205038"/>
          <p14:tracePt t="6387" x="6929438" y="2205038"/>
          <p14:tracePt t="6397" x="6867525" y="2179638"/>
          <p14:tracePt t="6412" x="6804025" y="2179638"/>
          <p14:tracePt t="6429" x="6626225" y="2125663"/>
          <p14:tracePt t="6445" x="6429375" y="2081213"/>
          <p14:tracePt t="6462" x="5688013" y="1866900"/>
          <p14:tracePt t="6479" x="5108575" y="1741488"/>
          <p14:tracePt t="6496" x="4660900" y="1697038"/>
          <p14:tracePt t="6512" x="4000500" y="1660525"/>
          <p14:tracePt t="6529" x="3268663" y="1608138"/>
          <p14:tracePt t="6545" x="2554288" y="1536700"/>
          <p14:tracePt t="6562" x="2241550" y="1419225"/>
          <p14:tracePt t="6579" x="1901825" y="1357313"/>
          <p14:tracePt t="6596" x="1741488" y="1285875"/>
          <p14:tracePt t="6612" x="1704975" y="1276350"/>
          <p14:tracePt t="6629" x="1687513" y="1258888"/>
          <p14:tracePt t="6646" x="1562100" y="928688"/>
          <p14:tracePt t="6953" x="1581150" y="919163"/>
          <p14:tracePt t="6964" x="1625600" y="919163"/>
          <p14:tracePt t="6974" x="1714500" y="893763"/>
          <p14:tracePt t="6983" x="1822450" y="893763"/>
          <p14:tracePt t="6996" x="1946275" y="893763"/>
          <p14:tracePt t="7013" x="2268538" y="911225"/>
          <p14:tracePt t="7030" x="2438400" y="938213"/>
          <p14:tracePt t="7047" x="2786063" y="990600"/>
          <p14:tracePt t="7063" x="3205163" y="1062038"/>
          <p14:tracePt t="7080" x="3589338" y="1098550"/>
          <p14:tracePt t="7097" x="4089400" y="1169988"/>
          <p14:tracePt t="7113" x="4670425" y="1517650"/>
          <p14:tracePt t="7130" x="4919663" y="1704975"/>
          <p14:tracePt t="7147" x="5143500" y="1830388"/>
          <p14:tracePt t="7163" x="5340350" y="1911350"/>
          <p14:tracePt t="7180" x="5438775" y="1919288"/>
          <p14:tracePt t="7197" x="5572125" y="1938338"/>
          <p14:tracePt t="7214" x="5741988" y="1955800"/>
          <p14:tracePt t="7230" x="5776913" y="1965325"/>
          <p14:tracePt t="7247" x="5902325" y="1965325"/>
          <p14:tracePt t="7264" x="6000750" y="1973263"/>
          <p14:tracePt t="7281" x="6054725" y="1973263"/>
          <p14:tracePt t="7297" x="6062663" y="1973263"/>
          <p14:tracePt t="7314" x="6126163" y="1973263"/>
          <p14:tracePt t="7331" x="6134100" y="1973263"/>
          <p14:tracePt t="7347" x="6197600" y="1973263"/>
          <p14:tracePt t="7364" x="6224588" y="1973263"/>
          <p14:tracePt t="7381" x="6259513" y="1973263"/>
          <p14:tracePt t="7397" x="6276975" y="1973263"/>
          <p14:tracePt t="7414" x="6313488" y="1973263"/>
          <p14:tracePt t="7431" x="6348413" y="1973263"/>
          <p14:tracePt t="7447" x="6367463" y="1973263"/>
          <p14:tracePt t="7464" x="6402388" y="1973263"/>
          <p14:tracePt t="7481" x="6429375" y="1973263"/>
          <p14:tracePt t="7497" x="6438900" y="1973263"/>
          <p14:tracePt t="7514" x="6456363" y="1973263"/>
          <p14:tracePt t="7548" x="6465888" y="1973263"/>
          <p14:tracePt t="7564" x="6473825" y="1973263"/>
          <p14:tracePt t="7581" x="6483350" y="1973263"/>
          <p14:tracePt t="7598" x="6500813" y="1973263"/>
          <p14:tracePt t="7619" x="6510338" y="1973263"/>
          <p14:tracePt t="7659" x="6518275" y="1973263"/>
          <p14:tracePt t="7669" x="6527800" y="1965325"/>
          <p14:tracePt t="7689" x="6572250" y="1965325"/>
          <p14:tracePt t="7699" x="6572250" y="1901825"/>
          <p14:tracePt t="7709" x="6581775" y="1866900"/>
          <p14:tracePt t="7719" x="6581775" y="1847850"/>
          <p14:tracePt t="7731" x="6589713" y="1751013"/>
          <p14:tracePt t="11981" x="6599238" y="1751013"/>
          <p14:tracePt t="12001" x="6608763" y="1751013"/>
          <p14:tracePt t="12011" x="6626225" y="1751013"/>
          <p14:tracePt t="12021" x="6643688" y="1751013"/>
          <p14:tracePt t="12030" x="6653213" y="1751013"/>
          <p14:tracePt t="12041" x="6661150" y="1751013"/>
          <p14:tracePt t="12057" x="6680200" y="1768475"/>
          <p14:tracePt t="12073" x="6732588" y="1857375"/>
          <p14:tracePt t="12090" x="6804025" y="1990725"/>
          <p14:tracePt t="12107" x="6831013" y="2044700"/>
          <p14:tracePt t="12124" x="6858000" y="2108200"/>
          <p14:tracePt t="12140" x="6919913" y="2133600"/>
          <p14:tracePt t="12157" x="6956425" y="2205038"/>
          <p14:tracePt t="12174" x="7018338" y="2419350"/>
          <p14:tracePt t="12190" x="7089775" y="2705100"/>
          <p14:tracePt t="12207" x="7116763" y="2714625"/>
          <p14:tracePt t="12224" x="7161213" y="2741613"/>
          <p14:tracePt t="12240" x="7170738" y="2741613"/>
          <p14:tracePt t="12257" x="7180263" y="2759075"/>
          <p14:tracePt t="12274" x="7188200" y="2759075"/>
          <p14:tracePt t="12498" x="7197725" y="2759075"/>
          <p14:tracePt t="12677" x="7205663" y="2759075"/>
          <p14:tracePt t="12696" x="7215188" y="2759075"/>
          <p14:tracePt t="12706" x="7224713" y="2759075"/>
          <p14:tracePt t="12766" x="7232650" y="2759075"/>
          <p14:tracePt t="12786" x="7251700" y="2759075"/>
          <p14:tracePt t="12846" x="7259638" y="2759075"/>
          <p14:tracePt t="12865" x="7259638" y="2751138"/>
          <p14:tracePt t="12945" x="7259638" y="2741613"/>
          <p14:tracePt t="12955" x="7269163" y="2741613"/>
          <p14:tracePt t="12975" x="7269163" y="2732088"/>
          <p14:tracePt t="12985" x="7277100" y="2732088"/>
          <p14:tracePt t="13005" x="7277100" y="2724150"/>
          <p14:tracePt t="13015" x="7296150" y="2705100"/>
          <p14:tracePt t="13025" x="7296150" y="2697163"/>
          <p14:tracePt t="13042" x="7304088" y="2687638"/>
          <p14:tracePt t="13059" x="7313613" y="2687638"/>
          <p14:tracePt t="13075" x="7323138" y="2670175"/>
          <p14:tracePt t="13104" x="7331075" y="2670175"/>
          <p14:tracePt t="13114" x="7331075" y="2660650"/>
          <p14:tracePt t="13126" x="7340600" y="2660650"/>
          <p14:tracePt t="13144" x="7340600" y="2652713"/>
          <p14:tracePt t="13159" x="7348538" y="2652713"/>
          <p14:tracePt t="13176" x="7358063" y="2633663"/>
          <p14:tracePt t="13192" x="7367588" y="2633663"/>
          <p14:tracePt t="13209" x="7367588" y="2625725"/>
          <p14:tracePt t="13233" x="7367588" y="2616200"/>
          <p14:tracePt t="13382" x="7385050" y="2616200"/>
          <p14:tracePt t="13392" x="7394575" y="2616200"/>
          <p14:tracePt t="13402" x="7402513" y="2616200"/>
          <p14:tracePt t="13422" x="7412038" y="2616200"/>
          <p14:tracePt t="13432" x="7419975" y="2616200"/>
          <p14:tracePt t="13452" x="7439025" y="2616200"/>
          <p14:tracePt t="13462" x="7446963" y="2616200"/>
          <p14:tracePt t="13476" x="7466013" y="2616200"/>
          <p14:tracePt t="13493" x="7500938" y="2616200"/>
          <p14:tracePt t="13510" x="7527925" y="2616200"/>
          <p14:tracePt t="13526" x="7599363" y="2616200"/>
          <p14:tracePt t="13543" x="7670800" y="2616200"/>
          <p14:tracePt t="13560" x="7680325" y="2616200"/>
          <p14:tracePt t="13577" x="7724775" y="2616200"/>
          <p14:tracePt t="13593" x="7732713" y="2616200"/>
          <p14:tracePt t="13610" x="7742238" y="2616200"/>
          <p14:tracePt t="13691" x="7751763" y="2616200"/>
          <p14:tracePt t="13710" x="7759700" y="2616200"/>
          <p14:tracePt t="13730" x="7769225" y="2616200"/>
          <p14:tracePt t="14128" x="7777163" y="2616200"/>
          <p14:tracePt t="14207" x="7786688" y="2616200"/>
          <p14:tracePt t="14257" x="7804150" y="2616200"/>
          <p14:tracePt t="14267" x="7813675" y="2616200"/>
          <p14:tracePt t="14277" x="7823200" y="2616200"/>
          <p14:tracePt t="14297" x="7831138" y="2616200"/>
          <p14:tracePt t="14317" x="7840663" y="2616200"/>
          <p14:tracePt t="14337" x="7848600" y="2616200"/>
          <p14:tracePt t="14396" x="7858125" y="2616200"/>
          <p14:tracePt t="14426" x="7867650" y="2616200"/>
          <p14:tracePt t="14774" x="7867650" y="2625725"/>
          <p14:tracePt t="14794" x="7867650" y="2633663"/>
          <p14:tracePt t="16756" x="7875588" y="2633663"/>
          <p14:tracePt t="16786" x="7885113" y="2633663"/>
          <p14:tracePt t="16796" x="7902575" y="2633663"/>
          <p14:tracePt t="16806" x="7902575" y="2625725"/>
          <p14:tracePt t="16816" x="7912100" y="2625725"/>
          <p14:tracePt t="16833" x="7920038" y="2625725"/>
          <p14:tracePt t="16850" x="7929563" y="2625725"/>
          <p14:tracePt t="16866" x="7939088" y="2625725"/>
          <p14:tracePt t="16883" x="7956550" y="2616200"/>
          <p14:tracePt t="16900" x="7983538" y="2608263"/>
          <p14:tracePt t="16917" x="8001000" y="2608263"/>
          <p14:tracePt t="16933" x="8018463" y="2608263"/>
          <p14:tracePt t="16950" x="8037513" y="2608263"/>
          <p14:tracePt t="16967" x="8062913" y="2608263"/>
          <p14:tracePt t="17000" x="8089900" y="2608263"/>
          <p14:tracePt t="17017" x="8126413" y="2608263"/>
          <p14:tracePt t="17034" x="8161338" y="2608263"/>
          <p14:tracePt t="17050" x="8180388" y="2608263"/>
          <p14:tracePt t="17067" x="8215313" y="2608263"/>
          <p14:tracePt t="17084" x="8251825" y="2608263"/>
          <p14:tracePt t="17100" x="8296275" y="2608263"/>
          <p14:tracePt t="17117" x="8340725" y="2608263"/>
          <p14:tracePt t="17134" x="8402638" y="2608263"/>
          <p14:tracePt t="17150" x="8412163" y="2608263"/>
          <p14:tracePt t="17167" x="8501063" y="2616200"/>
          <p14:tracePt t="17184" x="8545513" y="2616200"/>
          <p14:tracePt t="17200" x="8572500" y="2616200"/>
          <p14:tracePt t="17217" x="8599488" y="2616200"/>
          <p14:tracePt t="17234" x="8626475" y="2616200"/>
          <p14:tracePt t="17251" x="8634413" y="2616200"/>
          <p14:tracePt t="17267" x="8653463" y="2625725"/>
          <p14:tracePt t="17284" x="8670925" y="2625725"/>
          <p14:tracePt t="17317" x="8680450" y="2625725"/>
          <p14:tracePt t="17392" x="8680450" y="2633663"/>
          <p14:tracePt t="17402" x="8688388" y="2633663"/>
          <p14:tracePt t="17422" x="8688388" y="2643188"/>
          <p14:tracePt t="17512" x="8688388" y="2660650"/>
          <p14:tracePt t="17531" x="8688388" y="2670175"/>
          <p14:tracePt t="17551" x="8688388" y="2679700"/>
          <p14:tracePt t="17561" x="8670925" y="2697163"/>
          <p14:tracePt t="17571" x="8661400" y="2705100"/>
          <p14:tracePt t="17585" x="8643938" y="2724150"/>
          <p14:tracePt t="17601" x="8589963" y="2776538"/>
          <p14:tracePt t="17618" x="8555038" y="2822575"/>
          <p14:tracePt t="17635" x="8528050" y="2847975"/>
          <p14:tracePt t="17651" x="8447088" y="2867025"/>
          <p14:tracePt t="17668" x="8429625" y="2874963"/>
          <p14:tracePt t="17685" x="8385175" y="2884488"/>
          <p14:tracePt t="17701" x="8340725" y="2919413"/>
          <p14:tracePt t="17718" x="8296275" y="2955925"/>
          <p14:tracePt t="17735" x="8259763" y="3044825"/>
          <p14:tracePt t="17752" x="8232775" y="3170238"/>
          <p14:tracePt t="17768" x="8224838" y="3197225"/>
          <p14:tracePt t="17785" x="8215313" y="3268663"/>
          <p14:tracePt t="17802" x="8197850" y="3286125"/>
          <p14:tracePt t="17818" x="8197850" y="3295650"/>
          <p14:tracePt t="17835" x="8197850" y="3303588"/>
          <p14:tracePt t="17852" x="8197850" y="3322638"/>
          <p14:tracePt t="17869" x="8188325" y="3357563"/>
          <p14:tracePt t="17885" x="8188325" y="3375025"/>
          <p14:tracePt t="17902" x="8188325" y="3411538"/>
          <p14:tracePt t="17919" x="8188325" y="3438525"/>
          <p14:tracePt t="17935" x="8188325" y="3429000"/>
          <p14:tracePt t="18963" x="8180388" y="3429000"/>
          <p14:tracePt t="18973" x="8170863" y="3429000"/>
          <p14:tracePt t="18983" x="8161338" y="3429000"/>
          <p14:tracePt t="19003" x="8143875" y="3429000"/>
          <p14:tracePt t="19013" x="8108950" y="3429000"/>
          <p14:tracePt t="19023" x="8072438" y="3429000"/>
          <p14:tracePt t="19038" x="8054975" y="3429000"/>
          <p14:tracePt t="19054" x="7939088" y="3429000"/>
          <p14:tracePt t="19071" x="7902575" y="3429000"/>
          <p14:tracePt t="19088" x="7777163" y="3429000"/>
          <p14:tracePt t="19104" x="7626350" y="3500438"/>
          <p14:tracePt t="19121" x="7446963" y="3608388"/>
          <p14:tracePt t="19138" x="7323138" y="3687763"/>
          <p14:tracePt t="19154" x="7000875" y="3929063"/>
          <p14:tracePt t="19171" x="6848475" y="3965575"/>
          <p14:tracePt t="19188" x="6599238" y="4054475"/>
          <p14:tracePt t="19205" x="6367463" y="4081463"/>
          <p14:tracePt t="19221" x="6081713" y="4116388"/>
          <p14:tracePt t="19238" x="5956300" y="4133850"/>
          <p14:tracePt t="19255" x="5724525" y="4179888"/>
          <p14:tracePt t="19271" x="5545138" y="4214813"/>
          <p14:tracePt t="19288" x="5473700" y="4224338"/>
          <p14:tracePt t="19305" x="5268913" y="4286250"/>
          <p14:tracePt t="19321" x="5108575" y="4303713"/>
          <p14:tracePt t="19338" x="5054600" y="4322763"/>
          <p14:tracePt t="19355" x="4902200" y="4340225"/>
          <p14:tracePt t="19372" x="4803775" y="4348163"/>
          <p14:tracePt t="19388" x="4741863" y="4357688"/>
          <p14:tracePt t="19405" x="4652963" y="4384675"/>
          <p14:tracePt t="19422" x="4545013" y="4411663"/>
          <p14:tracePt t="19438" x="4483100" y="4456113"/>
          <p14:tracePt t="19455" x="4411663" y="4465638"/>
          <p14:tracePt t="19472" x="4348163" y="4510088"/>
          <p14:tracePt t="19488" x="4286250" y="4510088"/>
          <p14:tracePt t="19505" x="4224338" y="4518025"/>
          <p14:tracePt t="19522" x="4143375" y="4562475"/>
          <p14:tracePt t="19539" x="4071938" y="4572000"/>
          <p14:tracePt t="19555" x="4054475" y="4572000"/>
          <p14:tracePt t="19572" x="3983038" y="4589463"/>
          <p14:tracePt t="19589" x="3938588" y="4589463"/>
          <p14:tracePt t="19605" x="3822700" y="4589463"/>
          <p14:tracePt t="19622" x="3751263" y="4598988"/>
          <p14:tracePt t="19639" x="3732213" y="4598988"/>
          <p14:tracePt t="19655" x="3687763" y="4598988"/>
          <p14:tracePt t="19672" x="3643313" y="4608513"/>
          <p14:tracePt t="19689" x="3589338" y="4616450"/>
          <p14:tracePt t="19706" x="3571875" y="4616450"/>
          <p14:tracePt t="19722" x="3562350" y="4616450"/>
          <p14:tracePt t="20295" x="3544888" y="4625975"/>
          <p14:tracePt t="20305" x="3517900" y="4633913"/>
          <p14:tracePt t="20315" x="3509963" y="4633913"/>
          <p14:tracePt t="20325" x="3455988" y="4633913"/>
          <p14:tracePt t="20340" x="3429000" y="4633913"/>
          <p14:tracePt t="20357" x="3357563" y="4633913"/>
          <p14:tracePt t="20374" x="3295650" y="4633913"/>
          <p14:tracePt t="20390" x="3259138" y="4660900"/>
          <p14:tracePt t="20407" x="3133725" y="4687888"/>
          <p14:tracePt t="20424" x="3044825" y="4687888"/>
          <p14:tracePt t="20440" x="2965450" y="4687888"/>
          <p14:tracePt t="20457" x="2901950" y="4687888"/>
          <p14:tracePt t="20474" x="2874963" y="4687888"/>
          <p14:tracePt t="21289" x="2874963" y="4679950"/>
          <p14:tracePt t="21329" x="2894013" y="4660900"/>
          <p14:tracePt t="21339" x="2911475" y="4652963"/>
          <p14:tracePt t="21349" x="2928938" y="4652963"/>
          <p14:tracePt t="21359" x="2965450" y="4643438"/>
          <p14:tracePt t="21376" x="3036888" y="4625975"/>
          <p14:tracePt t="21392" x="3187700" y="4589463"/>
          <p14:tracePt t="21409" x="3375025" y="4554538"/>
          <p14:tracePt t="21426" x="3500438" y="4545013"/>
          <p14:tracePt t="21442" x="3795713" y="4473575"/>
          <p14:tracePt t="21459" x="4081463" y="4456113"/>
          <p14:tracePt t="21476" x="4232275" y="4438650"/>
          <p14:tracePt t="21492" x="4554538" y="4438650"/>
          <p14:tracePt t="21509" x="4751388" y="4438650"/>
          <p14:tracePt t="21526" x="4840288" y="4438650"/>
          <p14:tracePt t="21543" x="4929188" y="4429125"/>
          <p14:tracePt t="21559" x="5000625" y="4429125"/>
          <p14:tracePt t="21576" x="5045075" y="4429125"/>
          <p14:tracePt t="21593" x="5054600" y="4429125"/>
          <p14:tracePt t="21609" x="5062538" y="4429125"/>
          <p14:tracePt t="21627" x="5072063" y="4429125"/>
          <p14:tracePt t="21756" x="5062538" y="4429125"/>
          <p14:tracePt t="21766" x="5010150" y="4429125"/>
          <p14:tracePt t="21776" x="4983163" y="4429125"/>
          <p14:tracePt t="21786" x="4946650" y="4429125"/>
          <p14:tracePt t="21796" x="4902200" y="4429125"/>
          <p14:tracePt t="21810" x="4848225" y="4429125"/>
          <p14:tracePt t="21827" x="4724400" y="4438650"/>
          <p14:tracePt t="21843" x="4660900" y="4438650"/>
          <p14:tracePt t="21860" x="4527550" y="4500563"/>
          <p14:tracePt t="21877" x="4419600" y="4518025"/>
          <p14:tracePt t="21893" x="4340225" y="4537075"/>
          <p14:tracePt t="21910" x="4187825" y="4598988"/>
          <p14:tracePt t="21927" x="4108450" y="4616450"/>
          <p14:tracePt t="21943" x="4071938" y="4633913"/>
          <p14:tracePt t="21960" x="3983038" y="4652963"/>
          <p14:tracePt t="21977" x="3894138" y="4705350"/>
          <p14:tracePt t="21993" x="3867150" y="4705350"/>
          <p14:tracePt t="22010" x="3786188" y="4724400"/>
          <p14:tracePt t="22027" x="3714750" y="4732338"/>
          <p14:tracePt t="22044" x="3679825" y="4741863"/>
          <p14:tracePt t="22060" x="3633788" y="4741863"/>
          <p14:tracePt t="22077" x="3581400" y="4751388"/>
          <p14:tracePt t="22094" x="3536950" y="4751388"/>
          <p14:tracePt t="22110" x="3482975" y="4751388"/>
          <p14:tracePt t="22127" x="3384550" y="4724400"/>
          <p14:tracePt t="22144" x="3348038" y="4724400"/>
          <p14:tracePt t="22161" x="3276600" y="4705350"/>
          <p14:tracePt t="22177" x="3179763" y="4687888"/>
          <p14:tracePt t="22194" x="3081338" y="4643438"/>
          <p14:tracePt t="22211" x="3027363" y="4625975"/>
          <p14:tracePt t="22227" x="2847975" y="4554538"/>
          <p14:tracePt t="22244" x="2705100" y="4510088"/>
          <p14:tracePt t="22261" x="2652713" y="4483100"/>
          <p14:tracePt t="22278" x="2581275" y="4473575"/>
          <p14:tracePt t="22294" x="2536825" y="4465638"/>
          <p14:tracePt t="22311" x="2517775" y="4465638"/>
          <p14:tracePt t="22327" x="2482850" y="4465638"/>
          <p14:tracePt t="22344" x="2473325" y="4465638"/>
          <p14:tracePt t="22393" x="2473325" y="4456113"/>
          <p14:tracePt t="22452" x="2473325" y="4446588"/>
          <p14:tracePt t="23971" x="2465388" y="4456113"/>
          <p14:tracePt t="24070" x="2473325" y="4456113"/>
          <p14:tracePt t="24080" x="2482850" y="4456113"/>
          <p14:tracePt t="24090" x="2500313" y="4456113"/>
          <p14:tracePt t="24100" x="2527300" y="4456113"/>
          <p14:tracePt t="24114" x="2562225" y="4456113"/>
          <p14:tracePt t="24131" x="2616200" y="4473575"/>
          <p14:tracePt t="24148" x="2687638" y="4483100"/>
          <p14:tracePt t="24165" x="2813050" y="4491038"/>
          <p14:tracePt t="24181" x="2965450" y="4483100"/>
          <p14:tracePt t="24198" x="3044825" y="4456113"/>
          <p14:tracePt t="24215" x="3276600" y="4419600"/>
          <p14:tracePt t="24231" x="3419475" y="4402138"/>
          <p14:tracePt t="24248" x="3500438" y="4375150"/>
          <p14:tracePt t="24265" x="3625850" y="4348163"/>
          <p14:tracePt t="24281" x="3724275" y="4348163"/>
          <p14:tracePt t="24299" x="3768725" y="4348163"/>
          <p14:tracePt t="24315" x="3786188" y="4348163"/>
          <p14:tracePt t="24332" x="3803650" y="4348163"/>
          <p14:tracePt t="24348" x="3813175" y="4348163"/>
          <p14:tracePt t="24365" x="3840163" y="4340225"/>
          <p14:tracePt t="24382" x="3894138" y="4340225"/>
          <p14:tracePt t="24398" x="3929063" y="4340225"/>
          <p14:tracePt t="24415" x="3965575" y="4340225"/>
          <p14:tracePt t="24432" x="4010025" y="4330700"/>
          <p14:tracePt t="24448" x="4027488" y="4330700"/>
          <p14:tracePt t="24465" x="4044950" y="4330700"/>
          <p14:tracePt t="24482" x="4062413" y="4330700"/>
          <p14:tracePt t="24499" x="4098925" y="4330700"/>
          <p14:tracePt t="24515" x="4125913" y="4330700"/>
          <p14:tracePt t="24532" x="4143375" y="4330700"/>
          <p14:tracePt t="24549" x="4160838" y="4330700"/>
          <p14:tracePt t="24565" x="4170363" y="4330700"/>
          <p14:tracePt t="24582" x="4187825" y="4330700"/>
          <p14:tracePt t="24599" x="4205288" y="4330700"/>
          <p14:tracePt t="24615" x="4214813" y="4330700"/>
          <p14:tracePt t="24632" x="4232275" y="4330700"/>
          <p14:tracePt t="24649" x="4259263" y="4330700"/>
          <p14:tracePt t="24682" x="4268788" y="4330700"/>
          <p14:tracePt t="24699" x="4303713" y="4330700"/>
          <p14:tracePt t="24732" x="4313238" y="4330700"/>
          <p14:tracePt t="24749" x="4322763" y="4330700"/>
          <p14:tracePt t="24766" x="4348163" y="4330700"/>
          <p14:tracePt t="24782" x="4375150" y="4330700"/>
          <p14:tracePt t="24799" x="4394200" y="4330700"/>
          <p14:tracePt t="24816" x="4411663" y="4330700"/>
          <p14:tracePt t="24833" x="4419600" y="4330700"/>
          <p14:tracePt t="24849" x="4429125" y="4330700"/>
          <p14:tracePt t="24896" x="4446588" y="4330700"/>
          <p14:tracePt t="26649" x="4456113" y="4330700"/>
          <p14:tracePt t="26659" x="4465638" y="4330700"/>
          <p14:tracePt t="26669" x="4473575" y="4330700"/>
          <p14:tracePt t="26679" x="4483100" y="4330700"/>
          <p14:tracePt t="26689" x="4500563" y="4330700"/>
          <p14:tracePt t="26703" x="4527550" y="4322763"/>
          <p14:tracePt t="26720" x="4598988" y="4276725"/>
          <p14:tracePt t="26736" x="4670425" y="4268788"/>
          <p14:tracePt t="26753" x="4902200" y="4143375"/>
          <p14:tracePt t="26770" x="5187950" y="4062413"/>
          <p14:tracePt t="26786" x="5367338" y="4010025"/>
          <p14:tracePt t="26803" x="5803900" y="4010025"/>
          <p14:tracePt t="26820" x="6153150" y="4037013"/>
          <p14:tracePt t="26837" x="6456363" y="4089400"/>
          <p14:tracePt t="26838" x="6581775" y="4170363"/>
          <p14:tracePt t="26853" x="6724650" y="4251325"/>
          <p14:tracePt t="26870" x="7027863" y="4348163"/>
          <p14:tracePt t="26887" x="7126288" y="4367213"/>
          <p14:tracePt t="26903" x="7251700" y="4411663"/>
          <p14:tracePt t="26920" x="7375525" y="4411663"/>
          <p14:tracePt t="26937" x="7419975" y="4419600"/>
          <p14:tracePt t="26954" x="7439025" y="4419600"/>
          <p14:tracePt t="26970" x="7446963" y="4419600"/>
          <p14:tracePt t="27017" x="7419975" y="4419600"/>
          <p14:tracePt t="27027" x="7412038" y="4419600"/>
          <p14:tracePt t="27037" x="7394575" y="4419600"/>
          <p14:tracePt t="27054" x="7385050" y="4419600"/>
          <p14:tracePt t="27070" x="7323138" y="4419600"/>
          <p14:tracePt t="27087" x="7232650" y="4419600"/>
          <p14:tracePt t="27104" x="7134225" y="4419600"/>
          <p14:tracePt t="27121" x="6965950" y="4419600"/>
          <p14:tracePt t="27137" x="6537325" y="4419600"/>
          <p14:tracePt t="27154" x="6384925" y="4419600"/>
          <p14:tracePt t="27171" x="5822950" y="4419600"/>
          <p14:tracePt t="27187" x="5348288" y="4357688"/>
          <p14:tracePt t="27204" x="5018088" y="4402138"/>
          <p14:tracePt t="27221" x="4598988" y="4384675"/>
          <p14:tracePt t="27237" x="4251325" y="4384675"/>
          <p14:tracePt t="27255" x="4143375" y="4384675"/>
          <p14:tracePt t="27271" x="3875088" y="4384675"/>
          <p14:tracePt t="27287" x="3751263" y="4384675"/>
          <p14:tracePt t="27304" x="3679825" y="4384675"/>
          <p14:tracePt t="27321" x="3589338" y="4357688"/>
          <p14:tracePt t="27338" x="3562350" y="4357688"/>
          <p14:tracePt t="27354" x="3554413" y="4357688"/>
          <p14:tracePt t="27356" x="3536950" y="4357688"/>
          <p14:tracePt t="27375" x="3500438" y="4357688"/>
          <p14:tracePt t="27394" x="3490913" y="4357688"/>
          <p14:tracePt t="27405" x="3473450" y="4357688"/>
          <p14:tracePt t="27421" x="3465513" y="4357688"/>
          <p14:tracePt t="27438" x="3455988" y="4357688"/>
          <p14:tracePt t="27455" x="3446463" y="4357688"/>
          <p14:tracePt t="27484" x="3446463" y="4367213"/>
          <p14:tracePt t="27533" x="3438525" y="4367213"/>
          <p14:tracePt t="27683" x="3446463" y="4367213"/>
          <p14:tracePt t="27693" x="3465513" y="4367213"/>
          <p14:tracePt t="27702" x="3500438" y="4367213"/>
          <p14:tracePt t="27712" x="3517900" y="4367213"/>
          <p14:tracePt t="27723" x="3544888" y="4367213"/>
          <p14:tracePt t="27738" x="3589338" y="4367213"/>
          <p14:tracePt t="27755" x="3705225" y="4367213"/>
          <p14:tracePt t="27772" x="3919538" y="4348163"/>
          <p14:tracePt t="27789" x="4054475" y="4357688"/>
          <p14:tracePt t="27805" x="4402138" y="4357688"/>
          <p14:tracePt t="27822" x="4652963" y="4357688"/>
          <p14:tracePt t="27839" x="4768850" y="4357688"/>
          <p14:tracePt t="27855" x="5027613" y="4367213"/>
          <p14:tracePt t="27872" x="5259388" y="4367213"/>
          <p14:tracePt t="27889" x="5367338" y="4394200"/>
          <p14:tracePt t="27905" x="5510213" y="4394200"/>
          <p14:tracePt t="27922" x="5616575" y="4394200"/>
          <p14:tracePt t="27939" x="5653088" y="4394200"/>
          <p14:tracePt t="27956" x="5705475" y="4394200"/>
          <p14:tracePt t="27972" x="5768975" y="4394200"/>
          <p14:tracePt t="27989" x="5786438" y="4394200"/>
          <p14:tracePt t="28006" x="5867400" y="4394200"/>
          <p14:tracePt t="28846" x="5867400" y="4402138"/>
          <p14:tracePt t="28876" x="5857875" y="4411663"/>
          <p14:tracePt t="28886" x="5848350" y="4429125"/>
          <p14:tracePt t="28895" x="5830888" y="4438650"/>
          <p14:tracePt t="28907" x="5822950" y="4465638"/>
          <p14:tracePt t="28925" x="5803900" y="4500563"/>
          <p14:tracePt t="28941" x="5786438" y="4608513"/>
          <p14:tracePt t="28958" x="5751513" y="4625975"/>
          <p14:tracePt t="28974" x="5741988" y="4643438"/>
          <p14:tracePt t="28991" x="5741988" y="4697413"/>
          <p14:tracePt t="29008" x="5741988" y="4956175"/>
          <p14:tracePt t="29024" x="5751513" y="5108575"/>
          <p14:tracePt t="29041" x="5768975" y="5116513"/>
          <p14:tracePt t="29058" x="5768975" y="5133975"/>
          <p14:tracePt t="29074" x="5786438" y="5268913"/>
          <p14:tracePt t="29091" x="5813425" y="5357813"/>
          <p14:tracePt t="29108" x="5894388" y="5599113"/>
          <p14:tracePt t="29125" x="5902325" y="5626100"/>
          <p14:tracePt t="29141" x="5911850" y="5634038"/>
          <p14:tracePt t="29158" x="5919788" y="5643563"/>
          <p14:tracePt t="29175" x="5919788" y="5653088"/>
          <p14:tracePt t="29208" x="5929313" y="5653088"/>
          <p14:tracePt t="29233" x="5938838" y="5653088"/>
          <p14:tracePt t="29253" x="5938838" y="5661025"/>
          <p14:tracePt t="29263" x="5946775" y="5661025"/>
          <p14:tracePt t="29293" x="5946775" y="5670550"/>
          <p14:tracePt t="29343" x="5956300" y="5670550"/>
          <p14:tracePt t="29392" x="5956300" y="5680075"/>
          <p14:tracePt t="29561" x="5929313" y="5705475"/>
          <p14:tracePt t="29571" x="5911850" y="5715000"/>
          <p14:tracePt t="29581" x="5894388" y="5724525"/>
          <p14:tracePt t="29592" x="5867400" y="5724525"/>
          <p14:tracePt t="29609" x="5857875" y="5741988"/>
          <p14:tracePt t="29626" x="5768975" y="5751513"/>
          <p14:tracePt t="29642" x="5589588" y="5803900"/>
          <p14:tracePt t="29659" x="5483225" y="5803900"/>
          <p14:tracePt t="29676" x="5010150" y="5830888"/>
          <p14:tracePt t="29692" x="4286250" y="5965825"/>
          <p14:tracePt t="29709" x="3813175" y="5991225"/>
          <p14:tracePt t="29726" x="3044825" y="6188075"/>
          <p14:tracePt t="29742" x="2428875" y="6251575"/>
          <p14:tracePt t="29759" x="2108200" y="6286500"/>
          <p14:tracePt t="29776" x="1687513" y="6367463"/>
          <p14:tracePt t="29793" x="1366838" y="6473825"/>
          <p14:tracePt t="29810" x="1285875" y="6500813"/>
          <p14:tracePt t="30486" x="1312863" y="6473825"/>
          <p14:tracePt t="30496" x="1366838" y="6394450"/>
          <p14:tracePt t="30511" x="1419225" y="6296025"/>
          <p14:tracePt t="30527" x="1509713" y="6143625"/>
          <p14:tracePt t="30544" x="1562100" y="6116638"/>
          <p14:tracePt t="30561" x="1643063" y="6072188"/>
          <p14:tracePt t="30578" x="1731963" y="6000750"/>
          <p14:tracePt t="30594" x="1776413" y="5946775"/>
          <p14:tracePt t="30611" x="1839913" y="5875338"/>
          <p14:tracePt t="30628" x="1857375" y="5822950"/>
          <p14:tracePt t="30661" x="1857375" y="5813425"/>
          <p14:tracePt t="36663" x="1893888" y="5803900"/>
          <p14:tracePt t="36673" x="1965325" y="5759450"/>
          <p14:tracePt t="36683" x="2062163" y="5688013"/>
          <p14:tracePt t="36693" x="2170113" y="5626100"/>
          <p14:tracePt t="36706" x="2286000" y="5572125"/>
          <p14:tracePt t="36723" x="2527300" y="5473700"/>
          <p14:tracePt t="36740" x="2608263" y="5429250"/>
          <p14:tracePt t="36757" x="2840038" y="5375275"/>
          <p14:tracePt t="36773" x="3089275" y="5340350"/>
          <p14:tracePt t="36790" x="3205163" y="5330825"/>
          <p14:tracePt t="36807" x="3438525" y="5322888"/>
          <p14:tracePt t="36823" x="3554413" y="5303838"/>
          <p14:tracePt t="36840" x="3581400" y="5303838"/>
          <p14:tracePt t="36857" x="3679825" y="5303838"/>
          <p14:tracePt t="36874" x="3697288" y="5303838"/>
          <p14:tracePt t="36890" x="3705225" y="5303838"/>
          <p14:tracePt t="36907" x="3714750" y="5303838"/>
          <p14:tracePt t="36952" x="3724275" y="5303838"/>
          <p14:tracePt t="36961" x="3741738" y="5303838"/>
          <p14:tracePt t="36981" x="3768725" y="5303838"/>
          <p14:tracePt t="36992" x="3776663" y="5303838"/>
          <p14:tracePt t="37001" x="3813175" y="5303838"/>
          <p14:tracePt t="37011" x="3830638" y="5303838"/>
          <p14:tracePt t="37024" x="3867150" y="5303838"/>
          <p14:tracePt t="37041" x="3919538" y="5295900"/>
          <p14:tracePt t="37057" x="3990975" y="5295900"/>
          <p14:tracePt t="37074" x="4098925" y="5286375"/>
          <p14:tracePt t="37091" x="4133850" y="5286375"/>
          <p14:tracePt t="37107" x="4152900" y="5286375"/>
          <p14:tracePt t="37124" x="4205288" y="5286375"/>
          <p14:tracePt t="37141" x="4232275" y="5286375"/>
          <p14:tracePt t="37158" x="4241800" y="5286375"/>
          <p14:tracePt t="37174" x="4251325" y="5286375"/>
          <p14:tracePt t="37379" x="4259263" y="5286375"/>
          <p14:tracePt t="37846" x="4268788" y="5286375"/>
          <p14:tracePt t="37946" x="4268788" y="5276850"/>
          <p14:tracePt t="37996" x="4276725" y="5276850"/>
          <p14:tracePt t="38522" x="4286250" y="527685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131763"/>
            <a:ext cx="7997103" cy="557212"/>
          </a:xfrm>
        </p:spPr>
        <p:txBody>
          <a:bodyPr/>
          <a:lstStyle/>
          <a:p>
            <a:r>
              <a:rPr lang="en-IN" sz="2800" dirty="0"/>
              <a:t>P6: Bayesian </a:t>
            </a:r>
            <a:r>
              <a:rPr lang="en-IN" sz="2800" dirty="0" smtClean="0"/>
              <a:t>MAP Sequential </a:t>
            </a:r>
            <a:r>
              <a:rPr lang="en-IN" sz="2800" dirty="0"/>
              <a:t>Spectral </a:t>
            </a:r>
            <a:r>
              <a:rPr lang="en-IN" sz="2800" dirty="0" smtClean="0"/>
              <a:t>Estimation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24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1069" y="906860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Signal Model</a:t>
            </a:r>
            <a:endParaRPr lang="en-GB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6258138"/>
                  </p:ext>
                </p:extLst>
              </p:nvPr>
            </p:nvGraphicFramePr>
            <p:xfrm>
              <a:off x="5004178" y="1084828"/>
              <a:ext cx="3976048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00585">
                      <a:extLst>
                        <a:ext uri="{9D8B030D-6E8A-4147-A177-3AD203B41FA5}">
                          <a16:colId xmlns:a16="http://schemas.microsoft.com/office/drawing/2014/main" val="1818261994"/>
                        </a:ext>
                      </a:extLst>
                    </a:gridCol>
                    <a:gridCol w="3275463">
                      <a:extLst>
                        <a:ext uri="{9D8B030D-6E8A-4147-A177-3AD203B41FA5}">
                          <a16:colId xmlns:a16="http://schemas.microsoft.com/office/drawing/2014/main" val="21429972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>
                              <a:latin typeface="Calibri" panose="020F0502020204030204" pitchFamily="34" charset="0"/>
                            </a:rPr>
                            <a:t>Amplitude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8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>
                              <a:latin typeface="Calibri" panose="020F0502020204030204" pitchFamily="34" charset="0"/>
                            </a:rPr>
                            <a:t>Normalized instantaneous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511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>
                              <a:latin typeface="Calibri" panose="020F0502020204030204" pitchFamily="34" charset="0"/>
                            </a:rPr>
                            <a:t>Phase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1548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>
                              <a:latin typeface="Calibri" panose="020F0502020204030204" pitchFamily="34" charset="0"/>
                            </a:rPr>
                            <a:t>White Gaussian noise (observation)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251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>
                              <a:latin typeface="Calibri" panose="020F0502020204030204" pitchFamily="34" charset="0"/>
                            </a:rPr>
                            <a:t>Number of components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6048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1999980"/>
                  </p:ext>
                </p:extLst>
              </p:nvPr>
            </p:nvGraphicFramePr>
            <p:xfrm>
              <a:off x="5004178" y="1084828"/>
              <a:ext cx="3976048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00585">
                      <a:extLst>
                        <a:ext uri="{9D8B030D-6E8A-4147-A177-3AD203B41FA5}">
                          <a16:colId xmlns:a16="http://schemas.microsoft.com/office/drawing/2014/main" val="1818261994"/>
                        </a:ext>
                      </a:extLst>
                    </a:gridCol>
                    <a:gridCol w="3275463">
                      <a:extLst>
                        <a:ext uri="{9D8B030D-6E8A-4147-A177-3AD203B41FA5}">
                          <a16:colId xmlns:a16="http://schemas.microsoft.com/office/drawing/2014/main" val="21429972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70" t="-3279" r="-470435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>
                              <a:latin typeface="Calibri" panose="020F0502020204030204" pitchFamily="34" charset="0"/>
                            </a:rPr>
                            <a:t>Amplitude</a:t>
                          </a:r>
                          <a:endParaRPr lang="en-GB" sz="16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3198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70" t="-103279" r="-470435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>
                              <a:latin typeface="Calibri" panose="020F0502020204030204" pitchFamily="34" charset="0"/>
                            </a:rPr>
                            <a:t>Normalized instantaneous frequency</a:t>
                          </a:r>
                          <a:endParaRPr lang="en-GB" sz="16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7511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70" t="-200000" r="-470435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dirty="0" smtClean="0">
                              <a:latin typeface="Calibri" panose="020F0502020204030204" pitchFamily="34" charset="0"/>
                            </a:rPr>
                            <a:t>Phase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1548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70" t="-304918" r="-470435" b="-1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>
                              <a:latin typeface="Calibri" panose="020F0502020204030204" pitchFamily="34" charset="0"/>
                            </a:rPr>
                            <a:t>White Gaussian noise (observation)</a:t>
                          </a:r>
                          <a:endParaRPr lang="en-GB" sz="16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0251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70" t="-404918" r="-470435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600" dirty="0" smtClean="0">
                              <a:latin typeface="Calibri" panose="020F0502020204030204" pitchFamily="34" charset="0"/>
                            </a:rPr>
                            <a:t>Number of components</a:t>
                          </a:r>
                          <a:endParaRPr lang="en-GB" sz="16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56048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38516" y="1198857"/>
                <a:ext cx="3023007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516" y="1198857"/>
                <a:ext cx="3023007" cy="8769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57188" y="2103427"/>
                <a:ext cx="340048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8" y="2103427"/>
                <a:ext cx="340048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248635" y="3025221"/>
                <a:ext cx="3885294" cy="465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GB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GB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GB" b="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GB" b="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GB" b="0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GB" b="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35" y="3025221"/>
                <a:ext cx="3885294" cy="465320"/>
              </a:xfrm>
              <a:prstGeom prst="rect">
                <a:avLst/>
              </a:prstGeom>
              <a:blipFill>
                <a:blip r:embed="rId9"/>
                <a:stretch>
                  <a:fillRect t="-122078" r="-10832" b="-1974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248635" y="3662037"/>
                <a:ext cx="48953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b="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b="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GB" b="0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d>
                                      <m:dPr>
                                        <m:begChr m:val=""/>
                                        <m:ctrlP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b="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GB" b="0" i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35" y="3662037"/>
                <a:ext cx="4895365" cy="369332"/>
              </a:xfrm>
              <a:prstGeom prst="rect">
                <a:avLst/>
              </a:prstGeom>
              <a:blipFill>
                <a:blip r:embed="rId10"/>
                <a:stretch>
                  <a:fillRect t="-121667" r="-4483" b="-18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402314"/>
              </p:ext>
            </p:extLst>
          </p:nvPr>
        </p:nvGraphicFramePr>
        <p:xfrm>
          <a:off x="2751138" y="4507036"/>
          <a:ext cx="578326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11" imgW="3682800" imgH="609480" progId="Equation.DSMT4">
                  <p:embed/>
                </p:oleObj>
              </mc:Choice>
              <mc:Fallback>
                <p:oleObj name="Equation" r:id="rId11" imgW="3682800" imgH="609480" progId="Equation.DSMT4">
                  <p:embed/>
                  <p:pic>
                    <p:nvPicPr>
                      <p:cNvPr id="48" name="Object 4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51138" y="4507036"/>
                        <a:ext cx="5783262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57188" y="3590315"/>
                <a:ext cx="26384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0"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GB" b="1" i="0"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0"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GB" b="1" i="0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8" y="3590315"/>
                <a:ext cx="2638478" cy="369332"/>
              </a:xfrm>
              <a:prstGeom prst="rect">
                <a:avLst/>
              </a:prstGeom>
              <a:blipFill>
                <a:blip r:embed="rId13"/>
                <a:stretch>
                  <a:fillRect t="-118033" r="-18750" b="-185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062650" y="4555914"/>
                <a:ext cx="6828569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  <m:r>
                                <a:rPr lang="en-GB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GB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GB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lang="en-GB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  <m:r>
                                        <a:rPr lang="en-GB" b="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b="0" i="0">
                                          <a:latin typeface="Cambria Math" panose="02040503050406030204" pitchFamily="18" charset="0"/>
                                        </a:rPr>
                                        <m:t>)−</m:t>
                                      </m:r>
                                      <m:r>
                                        <a:rPr lang="en-GB" b="1" i="0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  <m:r>
                                        <a:rPr lang="en-GB" b="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b="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b="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GB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0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  <m:r>
                                    <a:rPr lang="en-GB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en-GB" b="1" i="0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  <m:r>
                                    <a:rPr lang="en-GB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650" y="4555914"/>
                <a:ext cx="6828569" cy="7101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357188" y="3054088"/>
                <a:ext cx="31764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)=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p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−1)+</m:t>
                          </m:r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8" y="3054088"/>
                <a:ext cx="3176447" cy="369332"/>
              </a:xfrm>
              <a:prstGeom prst="rect">
                <a:avLst/>
              </a:prstGeom>
              <a:blipFill>
                <a:blip r:embed="rId15"/>
                <a:stretch>
                  <a:fillRect t="-118033" r="-15547" b="-185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170217" y="4726345"/>
            <a:ext cx="150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Likelihood: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1069" y="6045009"/>
            <a:ext cx="150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Prior PDF: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9222" y="4046405"/>
                <a:ext cx="1722715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smtClean="0">
                          <a:latin typeface="Cambria Math" panose="02040503050406030204" pitchFamily="18" charset="0"/>
                        </a:rPr>
                        <m:t>𝐮</m:t>
                      </m:r>
                      <m:d>
                        <m:d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22" y="4046405"/>
                <a:ext cx="1722715" cy="375552"/>
              </a:xfrm>
              <a:prstGeom prst="rect">
                <a:avLst/>
              </a:prstGeom>
              <a:blipFill>
                <a:blip r:embed="rId1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5318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26"/>
    </mc:Choice>
    <mc:Fallback>
      <p:transition spd="slow" advTm="59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1.66667E-6 0.1974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0" grpId="0"/>
      <p:bldP spid="51" grpId="0"/>
      <p:bldP spid="51" grpId="1"/>
      <p:bldP spid="55" grpId="0"/>
      <p:bldP spid="56" grpId="0"/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19845" x="4268788" y="5276850"/>
          <p14:tracePt t="19855" x="4241800" y="5276850"/>
          <p14:tracePt t="19865" x="4224338" y="5276850"/>
          <p14:tracePt t="19875" x="4214813" y="5268913"/>
          <p14:tracePt t="19885" x="4187825" y="5268913"/>
          <p14:tracePt t="19899" x="4143375" y="5214938"/>
          <p14:tracePt t="19916" x="4037013" y="5099050"/>
          <p14:tracePt t="19933" x="3919538" y="5027613"/>
          <p14:tracePt t="19949" x="3643313" y="4848225"/>
          <p14:tracePt t="19966" x="3330575" y="4741863"/>
          <p14:tracePt t="19983" x="3187700" y="4705350"/>
          <p14:tracePt t="19999" x="2894013" y="4670425"/>
          <p14:tracePt t="20016" x="2608263" y="4554538"/>
          <p14:tracePt t="20033" x="2465388" y="4483100"/>
          <p14:tracePt t="20050" x="2251075" y="4367213"/>
          <p14:tracePt t="20066" x="2027238" y="4241800"/>
          <p14:tracePt t="20084" x="1803400" y="4098925"/>
          <p14:tracePt t="20100" x="1687513" y="4054475"/>
          <p14:tracePt t="20116" x="1482725" y="3965575"/>
          <p14:tracePt t="20133" x="1384300" y="3946525"/>
          <p14:tracePt t="20150" x="1250950" y="3875088"/>
          <p14:tracePt t="20166" x="1098550" y="3759200"/>
          <p14:tracePt t="20183" x="990600" y="3697288"/>
          <p14:tracePt t="20200" x="928688" y="3660775"/>
          <p14:tracePt t="20217" x="812800" y="3571875"/>
          <p14:tracePt t="20233" x="741363" y="3517900"/>
          <p14:tracePt t="20250" x="669925" y="3482975"/>
          <p14:tracePt t="20267" x="536575" y="3419475"/>
          <p14:tracePt t="20283" x="446088" y="3357563"/>
          <p14:tracePt t="20300" x="411163" y="3348038"/>
          <p14:tracePt t="20317" x="384175" y="3330575"/>
          <p14:tracePt t="20333" x="384175" y="3322638"/>
          <p14:tracePt t="20350" x="384175" y="3313113"/>
          <p14:tracePt t="20384" x="393700" y="3313113"/>
          <p14:tracePt t="20412" x="401638" y="3313113"/>
          <p14:tracePt t="20422" x="411163" y="3313113"/>
          <p14:tracePt t="20434" x="419100" y="3313113"/>
          <p14:tracePt t="20450" x="428625" y="3313113"/>
          <p14:tracePt t="20467" x="490538" y="3313113"/>
          <p14:tracePt t="20484" x="554038" y="3313113"/>
          <p14:tracePt t="20501" x="588963" y="3313113"/>
          <p14:tracePt t="20517" x="723900" y="3313113"/>
          <p14:tracePt t="20534" x="847725" y="3322638"/>
          <p14:tracePt t="20551" x="911225" y="3322638"/>
          <p14:tracePt t="20567" x="1116013" y="3375025"/>
          <p14:tracePt t="20584" x="1357313" y="3419475"/>
          <p14:tracePt t="20601" x="1608138" y="3500438"/>
          <p14:tracePt t="20617" x="1758950" y="3581400"/>
          <p14:tracePt t="20634" x="2027238" y="3751263"/>
          <p14:tracePt t="20651" x="2276475" y="3965575"/>
          <p14:tracePt t="20667" x="2419350" y="4017963"/>
          <p14:tracePt t="20684" x="2598738" y="4071938"/>
          <p14:tracePt t="20701" x="2795588" y="4214813"/>
          <p14:tracePt t="20718" x="2884488" y="4295775"/>
          <p14:tracePt t="20734" x="3000375" y="4510088"/>
          <p14:tracePt t="20751" x="3205163" y="4687888"/>
          <p14:tracePt t="20768" x="3330575" y="4697413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Maximum a Posteriori </a:t>
            </a:r>
            <a:r>
              <a:rPr lang="en-IN" dirty="0"/>
              <a:t>Estimate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25</a:t>
            </a:fld>
            <a:r>
              <a:rPr lang="en-US" dirty="0" smtClean="0"/>
              <a:t>/36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45660" y="820848"/>
            <a:ext cx="7237815" cy="788974"/>
            <a:chOff x="245660" y="820848"/>
            <a:chExt cx="7237815" cy="788974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678717"/>
                </p:ext>
              </p:extLst>
            </p:nvPr>
          </p:nvGraphicFramePr>
          <p:xfrm>
            <a:off x="3410661" y="820848"/>
            <a:ext cx="4072814" cy="788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8" name="Equation" r:id="rId6" imgW="2425680" imgH="469800" progId="Equation.DSMT4">
                    <p:embed/>
                  </p:oleObj>
                </mc:Choice>
                <mc:Fallback>
                  <p:oleObj name="Equation" r:id="rId6" imgW="2425680" imgH="469800" progId="Equation.DSMT4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410661" y="820848"/>
                          <a:ext cx="4072814" cy="7889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245660" y="1030669"/>
              <a:ext cx="1506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Posterior PDF:</a:t>
              </a:r>
              <a:endParaRPr lang="en-GB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7188" y="1723982"/>
            <a:ext cx="7954291" cy="1648250"/>
            <a:chOff x="357188" y="2173287"/>
            <a:chExt cx="7954291" cy="1648250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357188" y="2173287"/>
            <a:ext cx="5399088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9" name="Equation" r:id="rId8" imgW="3416040" imgH="609480" progId="Equation.DSMT4">
                    <p:embed/>
                  </p:oleObj>
                </mc:Choice>
                <mc:Fallback>
                  <p:oleObj name="Equation" r:id="rId8" imgW="3416040" imgH="609480" progId="Equation.DSMT4">
                    <p:embed/>
                    <p:pic>
                      <p:nvPicPr>
                        <p:cNvPr id="8" name="Object 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57188" y="2173287"/>
                          <a:ext cx="5399088" cy="962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3654651"/>
                </p:ext>
              </p:extLst>
            </p:nvPr>
          </p:nvGraphicFramePr>
          <p:xfrm>
            <a:off x="3934637" y="3065537"/>
            <a:ext cx="4376842" cy="75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00" name="Equation" r:id="rId10" imgW="2793960" imgH="482400" progId="Equation.DSMT4">
                    <p:embed/>
                  </p:oleObj>
                </mc:Choice>
                <mc:Fallback>
                  <p:oleObj name="Equation" r:id="rId10" imgW="2793960" imgH="482400" progId="Equation.DSMT4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34637" y="3065537"/>
                          <a:ext cx="4376842" cy="756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/>
          <p:cNvGrpSpPr/>
          <p:nvPr/>
        </p:nvGrpSpPr>
        <p:grpSpPr>
          <a:xfrm>
            <a:off x="312620" y="1832704"/>
            <a:ext cx="3688977" cy="684000"/>
            <a:chOff x="245660" y="4189657"/>
            <a:chExt cx="3688977" cy="684000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/>
            </p:nvPr>
          </p:nvGraphicFramePr>
          <p:xfrm>
            <a:off x="1804467" y="4189657"/>
            <a:ext cx="2130170" cy="68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01" name="Equation" r:id="rId12" imgW="1384200" imgH="444240" progId="Equation.DSMT4">
                    <p:embed/>
                  </p:oleObj>
                </mc:Choice>
                <mc:Fallback>
                  <p:oleObj name="Equation" r:id="rId12" imgW="1384200" imgH="444240" progId="Equation.DSMT4">
                    <p:embed/>
                    <p:pic>
                      <p:nvPicPr>
                        <p:cNvPr id="15" name="Object 1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804467" y="4189657"/>
                          <a:ext cx="2130170" cy="68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245660" y="4346991"/>
              <a:ext cx="1506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Find:</a:t>
              </a:r>
              <a:endParaRPr lang="en-GB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222861"/>
              </p:ext>
            </p:extLst>
          </p:nvPr>
        </p:nvGraphicFramePr>
        <p:xfrm>
          <a:off x="5130800" y="2461807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2" name="Equation" r:id="rId14" imgW="914400" imgH="198720" progId="Equation.DSMT4">
                  <p:embed/>
                </p:oleObj>
              </mc:Choice>
              <mc:Fallback>
                <p:oleObj name="Equation" r:id="rId14" imgW="914400" imgH="19872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30800" y="2461807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327870"/>
              </p:ext>
            </p:extLst>
          </p:nvPr>
        </p:nvGraphicFramePr>
        <p:xfrm>
          <a:off x="2051822" y="2660536"/>
          <a:ext cx="4148182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3" name="Equation" r:id="rId16" imgW="2476440" imgH="279360" progId="Equation.DSMT4">
                  <p:embed/>
                </p:oleObj>
              </mc:Choice>
              <mc:Fallback>
                <p:oleObj name="Equation" r:id="rId16" imgW="2476440" imgH="27936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051822" y="2660536"/>
                        <a:ext cx="4148182" cy="4680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245660" y="4149191"/>
            <a:ext cx="8732192" cy="2710010"/>
            <a:chOff x="245660" y="4083089"/>
            <a:chExt cx="8732192" cy="2710010"/>
          </a:xfrm>
        </p:grpSpPr>
        <p:grpSp>
          <p:nvGrpSpPr>
            <p:cNvPr id="28" name="Group 27"/>
            <p:cNvGrpSpPr/>
            <p:nvPr/>
          </p:nvGrpSpPr>
          <p:grpSpPr>
            <a:xfrm>
              <a:off x="357188" y="4568448"/>
              <a:ext cx="8620664" cy="2224651"/>
              <a:chOff x="357188" y="4391024"/>
              <a:chExt cx="8620664" cy="2224651"/>
            </a:xfrm>
          </p:grpSpPr>
          <p:graphicFrame>
            <p:nvGraphicFramePr>
              <p:cNvPr id="22" name="Object 2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61108" y="4391024"/>
              <a:ext cx="3576000" cy="43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04" name="Equation" r:id="rId18" imgW="1892160" imgH="228600" progId="Equation.DSMT4">
                      <p:embed/>
                    </p:oleObj>
                  </mc:Choice>
                  <mc:Fallback>
                    <p:oleObj name="Equation" r:id="rId18" imgW="1892160" imgH="228600" progId="Equation.DSMT4">
                      <p:embed/>
                      <p:pic>
                        <p:nvPicPr>
                          <p:cNvPr id="22" name="Object 21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361108" y="4391024"/>
                            <a:ext cx="3576000" cy="432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2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39747" y="4391024"/>
              <a:ext cx="4138105" cy="43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05" name="Equation" r:id="rId20" imgW="2311200" imgH="241200" progId="Equation.DSMT4">
                      <p:embed/>
                    </p:oleObj>
                  </mc:Choice>
                  <mc:Fallback>
                    <p:oleObj name="Equation" r:id="rId20" imgW="2311200" imgH="241200" progId="Equation.DSMT4">
                      <p:embed/>
                      <p:pic>
                        <p:nvPicPr>
                          <p:cNvPr id="23" name="Object 22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4839747" y="4391024"/>
                            <a:ext cx="4138105" cy="432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4" name="Object 2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756276" y="6057675"/>
              <a:ext cx="1273262" cy="43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06" name="Equation" r:id="rId22" imgW="711000" imgH="241200" progId="Equation.DSMT4">
                      <p:embed/>
                    </p:oleObj>
                  </mc:Choice>
                  <mc:Fallback>
                    <p:oleObj name="Equation" r:id="rId22" imgW="711000" imgH="241200" progId="Equation.DSMT4">
                      <p:embed/>
                      <p:pic>
                        <p:nvPicPr>
                          <p:cNvPr id="24" name="Object 23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5756276" y="6057675"/>
                            <a:ext cx="1273262" cy="432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701800" y="4963805"/>
              <a:ext cx="4846638" cy="827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07" name="Equation" r:id="rId24" imgW="3047760" imgH="520560" progId="Equation.DSMT4">
                      <p:embed/>
                    </p:oleObj>
                  </mc:Choice>
                  <mc:Fallback>
                    <p:oleObj name="Equation" r:id="rId24" imgW="3047760" imgH="520560" progId="Equation.DSMT4">
                      <p:embed/>
                      <p:pic>
                        <p:nvPicPr>
                          <p:cNvPr id="25" name="Object 24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1701800" y="4963805"/>
                            <a:ext cx="4846638" cy="827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26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57188" y="5931675"/>
              <a:ext cx="2818912" cy="68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08" name="Equation" r:id="rId26" imgW="1726920" imgH="419040" progId="Equation.DSMT4">
                      <p:embed/>
                    </p:oleObj>
                  </mc:Choice>
                  <mc:Fallback>
                    <p:oleObj name="Equation" r:id="rId26" imgW="1726920" imgH="419040" progId="Equation.DSMT4">
                      <p:embed/>
                      <p:pic>
                        <p:nvPicPr>
                          <p:cNvPr id="27" name="Object 26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357188" y="5931675"/>
                            <a:ext cx="2818912" cy="68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0" name="TextBox 29"/>
            <p:cNvSpPr txBox="1"/>
            <p:nvPr/>
          </p:nvSpPr>
          <p:spPr>
            <a:xfrm>
              <a:off x="245660" y="4083089"/>
              <a:ext cx="6059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Recursive estimation of associated parameters:</a:t>
              </a:r>
              <a:endParaRPr lang="en-GB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2370" y="3486392"/>
            <a:ext cx="5555234" cy="548640"/>
            <a:chOff x="242370" y="3606743"/>
            <a:chExt cx="5555234" cy="5486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8">
              <a:biLevel thresh="75000"/>
            </a:blip>
            <a:stretch>
              <a:fillRect/>
            </a:stretch>
          </p:blipFill>
          <p:spPr>
            <a:xfrm>
              <a:off x="2936512" y="3606743"/>
              <a:ext cx="2861092" cy="54864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42370" y="3696397"/>
              <a:ext cx="1735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Power Spectrum</a:t>
              </a:r>
              <a:endParaRPr lang="en-GB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95590" y="2715582"/>
            <a:ext cx="150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Solution:</a:t>
            </a:r>
            <a:endParaRPr lang="en-GB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3577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78"/>
    </mc:Choice>
    <mc:Fallback>
      <p:transition spd="slow" advTm="34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131763"/>
            <a:ext cx="7949530" cy="557212"/>
          </a:xfrm>
        </p:spPr>
        <p:txBody>
          <a:bodyPr/>
          <a:lstStyle/>
          <a:p>
            <a:r>
              <a:rPr lang="en-US" sz="2600" dirty="0"/>
              <a:t>Algorithm Implementation and Key Observations</a:t>
            </a:r>
            <a:endParaRPr lang="en-GB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26</a:t>
            </a:fld>
            <a:r>
              <a:rPr lang="en-US" dirty="0" smtClean="0"/>
              <a:t>/36</a:t>
            </a:r>
            <a:endParaRPr lang="en-US" dirty="0"/>
          </a:p>
        </p:txBody>
      </p:sp>
      <p:pic>
        <p:nvPicPr>
          <p:cNvPr id="3" name="highPar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7862" t="5251" r="7249" b="4698"/>
          <a:stretch/>
        </p:blipFill>
        <p:spPr>
          <a:xfrm>
            <a:off x="5637112" y="3801518"/>
            <a:ext cx="3446563" cy="2742157"/>
          </a:xfrm>
          <a:prstGeom prst="rect">
            <a:avLst/>
          </a:prstGeom>
        </p:spPr>
      </p:pic>
      <p:pic>
        <p:nvPicPr>
          <p:cNvPr id="6" name="lowPara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7669" t="5317" r="7857" b="4631"/>
          <a:stretch/>
        </p:blipFill>
        <p:spPr>
          <a:xfrm>
            <a:off x="5629619" y="924991"/>
            <a:ext cx="3421151" cy="2735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41830" y="6534735"/>
            <a:ext cx="1437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Frequency (Hz)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609331" y="5003319"/>
            <a:ext cx="1717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Normalized Power</a:t>
            </a:r>
            <a:endParaRPr lang="en-GB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4566321" y="2123339"/>
            <a:ext cx="1717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</a:rPr>
              <a:t>Normalized Power</a:t>
            </a:r>
            <a:endParaRPr lang="en-GB" sz="1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2082" y="1000430"/>
            <a:ext cx="1143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200" dirty="0"/>
              <a:t>Low Order = 10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782453" y="3873555"/>
            <a:ext cx="1250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206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200" dirty="0"/>
              <a:t>High Order = 100</a:t>
            </a:r>
            <a:endParaRPr lang="en-GB" sz="12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1250"/>
              </p:ext>
            </p:extLst>
          </p:nvPr>
        </p:nvGraphicFramePr>
        <p:xfrm>
          <a:off x="256118" y="4247742"/>
          <a:ext cx="4978834" cy="24993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978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Some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98197"/>
                  </a:ext>
                </a:extLst>
              </a:tr>
              <a:tr h="2705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 The lobe-width</a:t>
                      </a:r>
                      <a:r>
                        <a:rPr lang="en-US" sz="1600" b="0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is high with low orders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51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2. With low-order, the accuracy increases with increase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</a:rPr>
                        <a:t> in observations.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5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3.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</a:rPr>
                        <a:t> Multiple peaks appear with increased order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7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4. The spurious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dirty="0">
                          <a:latin typeface="Calibri" panose="020F0502020204030204" pitchFamily="34" charset="0"/>
                        </a:rPr>
                        <a:t>peaks disappear</a:t>
                      </a:r>
                      <a:r>
                        <a:rPr lang="en-US" sz="1600" baseline="0" dirty="0">
                          <a:latin typeface="Calibri" panose="020F0502020204030204" pitchFamily="34" charset="0"/>
                        </a:rPr>
                        <a:t> with increased observation 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87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5. Lobe-width decreases, Resolution improves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650" y="806983"/>
            <a:ext cx="5056432" cy="338328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4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79"/>
    </mc:Choice>
    <mc:Fallback>
      <p:transition spd="slow" advTm="78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9" x="3340100" y="4643438"/>
          <p14:tracePt t="2889" x="3348038" y="4545013"/>
          <p14:tracePt t="2899" x="3375025" y="4419600"/>
          <p14:tracePt t="2909" x="3438525" y="4295775"/>
          <p14:tracePt t="2919" x="3465513" y="4268788"/>
          <p14:tracePt t="2933" x="3490913" y="4251325"/>
          <p14:tracePt t="2950" x="3554413" y="4214813"/>
          <p14:tracePt t="2967" x="3633788" y="4071938"/>
          <p14:tracePt t="2983" x="3759200" y="3608388"/>
          <p14:tracePt t="3000" x="3857625" y="3482975"/>
          <p14:tracePt t="3017" x="3938588" y="3446463"/>
          <p14:tracePt t="3033" x="4027488" y="3340100"/>
          <p14:tracePt t="3050" x="4187825" y="3143250"/>
          <p14:tracePt t="3067" x="4259263" y="3071813"/>
          <p14:tracePt t="3084" x="4357688" y="2982913"/>
          <p14:tracePt t="3100" x="4419600" y="2982913"/>
          <p14:tracePt t="3117" x="4446588" y="2965450"/>
          <p14:tracePt t="3134" x="4465638" y="2946400"/>
          <p14:tracePt t="3150" x="4518025" y="2946400"/>
          <p14:tracePt t="3167" x="4527550" y="2946400"/>
          <p14:tracePt t="3184" x="4589463" y="3009900"/>
          <p14:tracePt t="3200" x="4633913" y="3089275"/>
          <p14:tracePt t="3217" x="4633913" y="3197225"/>
          <p14:tracePt t="3234" x="4633913" y="3224213"/>
          <p14:tracePt t="3250" x="4633913" y="3241675"/>
          <p14:tracePt t="3267" x="4625975" y="3259138"/>
          <p14:tracePt t="3301" x="4608513" y="3268663"/>
          <p14:tracePt t="3317" x="4598988" y="3276600"/>
          <p14:tracePt t="3334" x="4572000" y="3313113"/>
          <p14:tracePt t="3351" x="4545013" y="3348038"/>
          <p14:tracePt t="3367" x="4518025" y="3411538"/>
          <p14:tracePt t="3384" x="4518025" y="3429000"/>
          <p14:tracePt t="3401" x="4483100" y="3482975"/>
          <p14:tracePt t="3417" x="4429125" y="3544888"/>
          <p14:tracePt t="3434" x="4402138" y="3554413"/>
          <p14:tracePt t="3451" x="4357688" y="3562350"/>
          <p14:tracePt t="3468" x="4295775" y="3581400"/>
          <p14:tracePt t="3485" x="4276725" y="3581400"/>
          <p14:tracePt t="3501" x="4241800" y="3581400"/>
          <p14:tracePt t="3518" x="4224338" y="3589338"/>
          <p14:tracePt t="3535" x="4170363" y="3589338"/>
          <p14:tracePt t="3551" x="4152900" y="3598863"/>
          <p14:tracePt t="3568" x="4133850" y="3608388"/>
          <p14:tracePt t="3584" x="4125913" y="3608388"/>
          <p14:tracePt t="3601" x="4116388" y="3608388"/>
          <p14:tracePt t="3618" x="4108450" y="3616325"/>
          <p14:tracePt t="3635" x="4108450" y="3625850"/>
          <p14:tracePt t="3651" x="4108450" y="3633788"/>
          <p14:tracePt t="3668" x="4098925" y="3633788"/>
          <p14:tracePt t="3685" x="4098925" y="3643313"/>
          <p14:tracePt t="3718" x="4098925" y="3660775"/>
          <p14:tracePt t="3735" x="4098925" y="3687763"/>
          <p14:tracePt t="3768" x="4098925" y="3732213"/>
          <p14:tracePt t="3785" x="4098925" y="3768725"/>
          <p14:tracePt t="3802" x="4098925" y="3776663"/>
          <p14:tracePt t="6105" x="4125913" y="3759200"/>
          <p14:tracePt t="6114" x="4143375" y="3751263"/>
          <p14:tracePt t="6124" x="4187825" y="3697288"/>
          <p14:tracePt t="6140" x="4268788" y="3660775"/>
          <p14:tracePt t="6156" x="4411663" y="3562350"/>
          <p14:tracePt t="6173" x="4500563" y="3509963"/>
          <p14:tracePt t="6190" x="4705350" y="3375025"/>
          <p14:tracePt t="6206" x="5000625" y="3313113"/>
          <p14:tracePt t="6223" x="5170488" y="3286125"/>
          <p14:tracePt t="6240" x="5554663" y="3224213"/>
          <p14:tracePt t="6257" x="5857875" y="3071813"/>
          <p14:tracePt t="6273" x="6089650" y="2973388"/>
          <p14:tracePt t="6290" x="6188075" y="2955925"/>
          <p14:tracePt t="6307" x="6375400" y="2901950"/>
          <p14:tracePt t="6323" x="6518275" y="2901950"/>
          <p14:tracePt t="6340" x="6562725" y="2919413"/>
          <p14:tracePt t="6357" x="6724650" y="2919413"/>
          <p14:tracePt t="6373" x="6831013" y="2965450"/>
          <p14:tracePt t="6390" x="6867525" y="2965450"/>
          <p14:tracePt t="6407" x="6965950" y="2973388"/>
          <p14:tracePt t="6424" x="7000875" y="2990850"/>
          <p14:tracePt t="6440" x="7037388" y="3017838"/>
          <p14:tracePt t="6457" x="7054850" y="3027363"/>
          <p14:tracePt t="6474" x="7054850" y="3036888"/>
          <p14:tracePt t="6552" x="7054850" y="3044825"/>
          <p14:tracePt t="6582" x="7072313" y="3044825"/>
          <p14:tracePt t="7099" x="7054850" y="3054350"/>
          <p14:tracePt t="7108" x="7010400" y="3062288"/>
          <p14:tracePt t="7118" x="6983413" y="3062288"/>
          <p14:tracePt t="7128" x="6938963" y="3062288"/>
          <p14:tracePt t="7142" x="6894513" y="3062288"/>
          <p14:tracePt t="7158" x="6777038" y="3062288"/>
          <p14:tracePt t="7175" x="6715125" y="3062288"/>
          <p14:tracePt t="7192" x="6562725" y="3054350"/>
          <p14:tracePt t="7208" x="6465888" y="3062288"/>
          <p14:tracePt t="7225" x="6411913" y="3071813"/>
          <p14:tracePt t="7242" x="6296025" y="3116263"/>
          <p14:tracePt t="7259" x="6215063" y="3133725"/>
          <p14:tracePt t="7275" x="6197600" y="3133725"/>
          <p14:tracePt t="7292" x="6161088" y="3133725"/>
          <p14:tracePt t="7348" x="6161088" y="3143250"/>
          <p14:tracePt t="7367" x="6143625" y="3143250"/>
          <p14:tracePt t="7377" x="6134100" y="3143250"/>
          <p14:tracePt t="7387" x="6134100" y="3152775"/>
          <p14:tracePt t="7397" x="6126163" y="3160713"/>
          <p14:tracePt t="7409" x="6108700" y="3205163"/>
          <p14:tracePt t="7426" x="6081713" y="3313113"/>
          <p14:tracePt t="7442" x="6010275" y="3589338"/>
          <p14:tracePt t="7459" x="5983288" y="3652838"/>
          <p14:tracePt t="7476" x="5983288" y="3751263"/>
          <p14:tracePt t="7492" x="5965825" y="4402138"/>
          <p14:tracePt t="7509" x="5973763" y="4465638"/>
          <p14:tracePt t="7526" x="6037263" y="4741863"/>
          <p14:tracePt t="7542" x="6054725" y="4894263"/>
          <p14:tracePt t="7559" x="6062663" y="5062538"/>
          <p14:tracePt t="7576" x="6089650" y="5072063"/>
          <p14:tracePt t="7609" x="6126163" y="5072063"/>
          <p14:tracePt t="7626" x="6134100" y="5072063"/>
          <p14:tracePt t="7643" x="6153150" y="5072063"/>
          <p14:tracePt t="7659" x="6161088" y="5072063"/>
          <p14:tracePt t="7676" x="6180138" y="5072063"/>
          <p14:tracePt t="7709" x="6180138" y="5062538"/>
          <p14:tracePt t="7726" x="6197600" y="4983163"/>
          <p14:tracePt t="7743" x="6197600" y="4911725"/>
          <p14:tracePt t="7760" x="6215063" y="4768850"/>
          <p14:tracePt t="7776" x="6224588" y="4732338"/>
          <p14:tracePt t="7793" x="6232525" y="4697413"/>
          <p14:tracePt t="7810" x="6313488" y="4286250"/>
          <p14:tracePt t="7826" x="6323013" y="4125913"/>
          <p14:tracePt t="7843" x="6323013" y="4098925"/>
          <p14:tracePt t="7860" x="6330950" y="4054475"/>
          <p14:tracePt t="7877" x="6357938" y="3938588"/>
          <p14:tracePt t="7893" x="6375400" y="3840163"/>
          <p14:tracePt t="7910" x="6375400" y="3652838"/>
          <p14:tracePt t="7927" x="6375400" y="3571875"/>
          <p14:tracePt t="7943" x="6375400" y="3536950"/>
          <p14:tracePt t="7960" x="6375400" y="3509963"/>
          <p14:tracePt t="7977" x="6375400" y="3490913"/>
          <p14:tracePt t="7993" x="6375400" y="3482975"/>
          <p14:tracePt t="8027" x="6375400" y="3438525"/>
          <p14:tracePt t="8044" x="6375400" y="3330575"/>
          <p14:tracePt t="8060" x="6375400" y="3303588"/>
          <p14:tracePt t="8077" x="6375400" y="3276600"/>
          <p14:tracePt t="8094" x="6367463" y="3259138"/>
          <p14:tracePt t="8132" x="6367463" y="3251200"/>
          <p14:tracePt t="8162" x="6367463" y="3241675"/>
          <p14:tracePt t="8172" x="6394450" y="3241675"/>
          <p14:tracePt t="8192" x="6419850" y="3232150"/>
          <p14:tracePt t="8202" x="6419850" y="3187700"/>
          <p14:tracePt t="8212" x="6446838" y="3143250"/>
          <p14:tracePt t="8227" x="6572250" y="2946400"/>
          <p14:tracePt t="8244" x="6634163" y="2840038"/>
          <p14:tracePt t="16614" x="6616700" y="2840038"/>
          <p14:tracePt t="16624" x="6572250" y="2840038"/>
          <p14:tracePt t="16634" x="6545263" y="2840038"/>
          <p14:tracePt t="16644" x="6527800" y="2840038"/>
          <p14:tracePt t="16661" x="6518275" y="2840038"/>
          <p14:tracePt t="16678" x="6483350" y="2840038"/>
          <p14:tracePt t="16694" x="6473825" y="2840038"/>
          <p14:tracePt t="16711" x="6465888" y="2840038"/>
          <p14:tracePt t="17363" x="6116638" y="3313113"/>
          <p14:tracePt t="17373" x="6108700" y="3313113"/>
          <p14:tracePt t="17383" x="6089650" y="3313113"/>
          <p14:tracePt t="17396" x="6072188" y="3313113"/>
          <p14:tracePt t="17413" x="6045200" y="3322638"/>
          <p14:tracePt t="17429" x="6027738" y="3322638"/>
          <p14:tracePt t="17446" x="6018213" y="3322638"/>
          <p14:tracePt t="18886" x="938213" y="1009650"/>
          <p14:tracePt t="18896" x="1509713" y="1258888"/>
          <p14:tracePt t="18906" x="2125663" y="1687513"/>
          <p14:tracePt t="18917" x="2751138" y="2143125"/>
          <p14:tracePt t="18933" x="3268663" y="2251075"/>
          <p14:tracePt t="18950" x="4108450" y="2366963"/>
          <p14:tracePt t="18967" x="4545013" y="2911475"/>
          <p14:tracePt t="18983" x="4714875" y="3214688"/>
          <p14:tracePt t="19000" x="4894263" y="3286125"/>
          <p14:tracePt t="19017" x="4991100" y="3303588"/>
          <p14:tracePt t="19034" x="5000625" y="3313113"/>
          <p14:tracePt t="19050" x="5037138" y="3313113"/>
          <p14:tracePt t="20039" x="5027613" y="3313113"/>
          <p14:tracePt t="20049" x="5010150" y="3313113"/>
          <p14:tracePt t="20059" x="4973638" y="3313113"/>
          <p14:tracePt t="20069" x="4929188" y="3313113"/>
          <p14:tracePt t="20086" x="4830763" y="3313113"/>
          <p14:tracePt t="20102" x="4081463" y="3089275"/>
          <p14:tracePt t="20119" x="2768600" y="2330450"/>
          <p14:tracePt t="20136" x="2081213" y="2071688"/>
          <p14:tracePt t="20152" x="866775" y="1822450"/>
          <p14:tracePt t="22853" x="80963" y="0"/>
          <p14:tracePt t="22862" x="347663" y="0"/>
          <p14:tracePt t="22872" x="704850" y="0"/>
          <p14:tracePt t="22883" x="884238" y="0"/>
          <p14:tracePt t="22893" x="1169988" y="0"/>
          <p14:tracePt t="22908" x="1366838" y="0"/>
          <p14:tracePt t="22925" x="1536700" y="0"/>
          <p14:tracePt t="22942" x="1581150" y="0"/>
          <p14:tracePt t="23042" x="1571625" y="0"/>
          <p14:tracePt t="23062" x="1562100" y="0"/>
          <p14:tracePt t="23072" x="1554163" y="0"/>
          <p14:tracePt t="23082" x="1536700" y="0"/>
          <p14:tracePt t="23092" x="1527175" y="0"/>
          <p14:tracePt t="23108" x="1509713" y="0"/>
          <p14:tracePt t="23125" x="1500188" y="0"/>
          <p14:tracePt t="23142" x="1455738" y="0"/>
          <p14:tracePt t="23159" x="1384300" y="36513"/>
          <p14:tracePt t="23175" x="750888" y="357188"/>
          <p14:tracePt t="27262" x="4705350" y="3840163"/>
          <p14:tracePt t="27283" x="4724400" y="3840163"/>
          <p14:tracePt t="27292" x="4741863" y="3830638"/>
          <p14:tracePt t="27301" x="4751388" y="3830638"/>
          <p14:tracePt t="27317" x="4813300" y="3822700"/>
          <p14:tracePt t="27334" x="5099050" y="3608388"/>
          <p14:tracePt t="27350" x="5384800" y="3357563"/>
          <p14:tracePt t="27367" x="6062663" y="2955925"/>
          <p14:tracePt t="27384" x="6759575" y="2705100"/>
          <p14:tracePt t="27401" x="7161213" y="2401888"/>
          <p14:tracePt t="27417" x="7589838" y="2062163"/>
          <p14:tracePt t="27434" x="7705725" y="1973263"/>
          <p14:tracePt t="27769" x="7697788" y="1973263"/>
          <p14:tracePt t="27779" x="7680325" y="1982788"/>
          <p14:tracePt t="27789" x="7670800" y="1982788"/>
          <p14:tracePt t="27809" x="7661275" y="1990725"/>
          <p14:tracePt t="27819" x="7653338" y="2000250"/>
          <p14:tracePt t="27835" x="7653338" y="2009775"/>
          <p14:tracePt t="27851" x="7634288" y="2027238"/>
          <p14:tracePt t="27868" x="7626350" y="2036763"/>
          <p14:tracePt t="27885" x="7616825" y="2054225"/>
          <p14:tracePt t="27901" x="7589838" y="2062163"/>
          <p14:tracePt t="27918" x="7581900" y="2071688"/>
          <p14:tracePt t="27935" x="7562850" y="2081213"/>
          <p14:tracePt t="27952" x="7554913" y="2089150"/>
          <p14:tracePt t="27968" x="7527925" y="2108200"/>
          <p14:tracePt t="28002" x="7483475" y="2116138"/>
          <p14:tracePt t="28018" x="7456488" y="2125663"/>
          <p14:tracePt t="28035" x="7429500" y="2125663"/>
          <p14:tracePt t="28052" x="7340600" y="2133600"/>
          <p14:tracePt t="28068" x="7134225" y="2187575"/>
          <p14:tracePt t="28085" x="7010400" y="2205038"/>
          <p14:tracePt t="28102" x="6680200" y="2347913"/>
          <p14:tracePt t="28119" x="6296025" y="2643188"/>
          <p14:tracePt t="28135" x="6062663" y="2840038"/>
          <p14:tracePt t="28152" x="5741988" y="2938463"/>
          <p14:tracePt t="28169" x="5510213" y="2990850"/>
          <p14:tracePt t="28185" x="5367338" y="3071813"/>
          <p14:tracePt t="28202" x="5259388" y="3133725"/>
          <p14:tracePt t="28219" x="5160963" y="3187700"/>
          <p14:tracePt t="28236" x="5054600" y="3259138"/>
          <p14:tracePt t="28252" x="5000625" y="3313113"/>
          <p14:tracePt t="28269" x="4894263" y="3394075"/>
          <p14:tracePt t="28286" x="4857750" y="3402013"/>
          <p14:tracePt t="28302" x="4822825" y="3419475"/>
          <p14:tracePt t="28505" x="4795838" y="3411538"/>
          <p14:tracePt t="28515" x="4724400" y="3375025"/>
          <p14:tracePt t="28525" x="4527550" y="3241675"/>
          <p14:tracePt t="28536" x="4044950" y="2973388"/>
          <p14:tracePt t="28553" x="3446463" y="2751138"/>
          <p14:tracePt t="28570" x="2339975" y="2276475"/>
          <p14:tracePt t="28586" x="1509713" y="1581150"/>
          <p14:tracePt t="28603" x="1303338" y="1393825"/>
          <p14:tracePt t="28620" x="1027113" y="741363"/>
          <p14:tracePt t="28636" x="990600" y="561975"/>
          <p14:tracePt t="28882" x="965200" y="561975"/>
          <p14:tracePt t="28892" x="919163" y="561975"/>
          <p14:tracePt t="28903" x="822325" y="527050"/>
          <p14:tracePt t="28913" x="731838" y="500063"/>
          <p14:tracePt t="28923" x="588963" y="438150"/>
          <p14:tracePt t="28937" x="438150" y="411163"/>
          <p14:tracePt t="29740" x="4562475" y="3822700"/>
          <p14:tracePt t="29750" x="4581525" y="3822700"/>
          <p14:tracePt t="29760" x="4589463" y="3813175"/>
          <p14:tracePt t="29770" x="4625975" y="3803650"/>
          <p14:tracePt t="29786" x="4687888" y="3795713"/>
          <p14:tracePt t="29802" x="4938713" y="3633788"/>
          <p14:tracePt t="29819" x="5232400" y="3402013"/>
          <p14:tracePt t="29836" x="5786438" y="3027363"/>
          <p14:tracePt t="29852" x="6276975" y="2911475"/>
          <p14:tracePt t="29869" x="6537325" y="2874963"/>
          <p14:tracePt t="29886" x="6572250" y="2874963"/>
          <p14:tracePt t="29903" x="6581775" y="2867025"/>
          <p14:tracePt t="31420" x="0" y="0"/>
        </p14:tracePtLst>
      </p14:laserTraceLst>
    </p:ext>
    <p:ext uri="{E180D4A7-C9FB-4DFB-919C-405C955672EB}">
      <p14:showEvtLst xmlns:p14="http://schemas.microsoft.com/office/powerpoint/2010/main">
        <p14:playEvt time="32834" objId="6"/>
        <p14:pauseEvt time="43953" objId="6"/>
        <p14:seekEvt time="43953" objId="6" seek="3458"/>
        <p14:resumeEvt time="44066" objId="6"/>
        <p14:pauseEvt time="44521" objId="6"/>
        <p14:seekEvt time="44521" objId="6" seek="3458"/>
        <p14:seekEvt time="44632" objId="6" seek="3134"/>
        <p14:seekEvt time="44652" objId="6" seek="2918"/>
        <p14:seekEvt time="44662" objId="6" seek="2810"/>
        <p14:seekEvt time="44675" objId="6" seek="2702"/>
        <p14:seekEvt time="44682" objId="6" seek="2485"/>
        <p14:seekEvt time="44692" objId="6" seek="2269"/>
        <p14:seekEvt time="44712" objId="6" seek="2161"/>
        <p14:seekEvt time="44714" objId="6" seek="2161"/>
        <p14:seekEvt time="44724" objId="6" seek="2053"/>
        <p14:seekEvt time="44781" objId="6" seek="1945"/>
        <p14:seekEvt time="44811" objId="6" seek="1837"/>
        <p14:seekEvt time="44831" objId="6" seek="1729"/>
        <p14:seekEvt time="44861" objId="6" seek="1621"/>
        <p14:seekEvt time="44870" objId="6" seek="1513"/>
        <p14:seekEvt time="44900" objId="6" seek="1405"/>
        <p14:seekEvt time="44922" objId="6" seek="1405"/>
        <p14:seekEvt time="44940" objId="6" seek="1297"/>
        <p14:seekEvt time="45030" objId="6" seek="1189"/>
        <p14:seekEvt time="45040" objId="6" seek="1081"/>
        <p14:seekEvt time="45069" objId="6" seek="973"/>
        <p14:seekEvt time="45079" objId="6" seek="864"/>
        <p14:seekEvt time="45109" objId="6" seek="756"/>
        <p14:seekEvt time="45129" objId="6" seek="648"/>
        <p14:seekEvt time="45131" objId="6" seek="648"/>
        <p14:seekEvt time="45333" objId="6" seek="648"/>
        <p14:resumeEvt time="45338" objId="6"/>
        <p14:playEvt time="60387" objId="3"/>
        <p14:stopEvt time="71070" objId="6"/>
        <p14:pauseEvt time="75452" objId="3"/>
        <p14:stopEvt time="78879" objId="3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Statistical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/36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52" t="6514" r="8342"/>
          <a:stretch/>
        </p:blipFill>
        <p:spPr>
          <a:xfrm>
            <a:off x="255313" y="868731"/>
            <a:ext cx="4320000" cy="21555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190" y="2973294"/>
            <a:ext cx="4624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1 Spectral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estimation with different methods. N = 100, f1 = 50Hz, and SNR = 3 </a:t>
            </a:r>
            <a:r>
              <a:rPr lang="en-GB" dirty="0" err="1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dB.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339" t="5294" r="6841"/>
          <a:stretch/>
        </p:blipFill>
        <p:spPr>
          <a:xfrm>
            <a:off x="4763675" y="833282"/>
            <a:ext cx="4320000" cy="2151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152" t="4482" r="8342"/>
          <a:stretch/>
        </p:blipFill>
        <p:spPr>
          <a:xfrm>
            <a:off x="255313" y="3701524"/>
            <a:ext cx="4320000" cy="22024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340" t="6514" r="7592"/>
          <a:stretch/>
        </p:blipFill>
        <p:spPr>
          <a:xfrm>
            <a:off x="4763675" y="3781128"/>
            <a:ext cx="4320000" cy="21416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53435" y="2973294"/>
            <a:ext cx="4230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2 Mean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squared error variation with data length. SNR = 6.98 dB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435" y="6071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3 Mean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squared error variation with the signal to noise ratio. N = 1000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53435" y="5934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4 Variation </a:t>
            </a:r>
            <a:r>
              <a:rPr lang="en-GB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of the probability of resolution of two sinusoidal components with different model-order</a:t>
            </a:r>
            <a:r>
              <a:rPr lang="en-GB" dirty="0">
                <a:latin typeface="NimbusRomNo9L-Regu"/>
              </a:rPr>
              <a:t>.</a:t>
            </a:r>
            <a:endParaRPr lang="en-GB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2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77"/>
    </mc:Choice>
    <mc:Fallback>
      <p:transition spd="slow" advTm="41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7605"/>
          <a:stretch/>
        </p:blipFill>
        <p:spPr>
          <a:xfrm>
            <a:off x="132408" y="3562985"/>
            <a:ext cx="3965867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Results-SCIM Fault Diagnosis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232" r="7127"/>
          <a:stretch/>
        </p:blipFill>
        <p:spPr>
          <a:xfrm>
            <a:off x="231354" y="778355"/>
            <a:ext cx="3944039" cy="2926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t="4363" r="7075"/>
          <a:stretch/>
        </p:blipFill>
        <p:spPr>
          <a:xfrm>
            <a:off x="4580561" y="892365"/>
            <a:ext cx="4133781" cy="2798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r="7191"/>
          <a:stretch/>
        </p:blipFill>
        <p:spPr>
          <a:xfrm>
            <a:off x="4596752" y="3562985"/>
            <a:ext cx="4128608" cy="29260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408" y="6488668"/>
            <a:ext cx="417877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Fig. 1 BRB </a:t>
            </a:r>
            <a:r>
              <a:rPr lang="en-US" dirty="0"/>
              <a:t>Fault (A) Low Load (B) High Load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518193" y="6488668"/>
            <a:ext cx="428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2 Cage 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Fault (C) Low Load (D) High Load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64416" y="1609859"/>
            <a:ext cx="31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15341" y="462827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76566" y="151752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76566" y="42589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20" name="Straight Connector 19"/>
          <p:cNvCxnSpPr/>
          <p:nvPr/>
        </p:nvCxnSpPr>
        <p:spPr bwMode="auto">
          <a:xfrm flipH="1">
            <a:off x="4423839" y="1886859"/>
            <a:ext cx="0" cy="3708000"/>
          </a:xfrm>
          <a:prstGeom prst="line">
            <a:avLst/>
          </a:prstGeom>
          <a:ln w="28575">
            <a:solidFill>
              <a:srgbClr val="99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1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7"/>
    </mc:Choice>
    <mc:Fallback>
      <p:transition spd="slow" advTm="7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Results-SCIM Fault Diagnosis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942" y="6483038"/>
            <a:ext cx="4141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1 Inner-raceway 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(A) Low Load (B) High Load</a:t>
            </a:r>
            <a:endParaRPr lang="en-GB" sz="1600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1809" y="6519446"/>
            <a:ext cx="4190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Fig. 2 Outer-raceway 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(C) Low Load (D) High Load</a:t>
            </a:r>
            <a:endParaRPr lang="en-GB" sz="1600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877" y="3563003"/>
            <a:ext cx="4340428" cy="2926080"/>
            <a:chOff x="98877" y="3563003"/>
            <a:chExt cx="4340428" cy="292608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77" y="3563003"/>
              <a:ext cx="4340428" cy="29260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68504" y="420110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B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11809" y="787204"/>
            <a:ext cx="4373125" cy="2926080"/>
            <a:chOff x="4611809" y="787204"/>
            <a:chExt cx="4373125" cy="29260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1809" y="787204"/>
              <a:ext cx="4373125" cy="292608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894638" y="211383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C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50685" y="3563003"/>
            <a:ext cx="4373125" cy="2926080"/>
            <a:chOff x="4611809" y="3563003"/>
            <a:chExt cx="4373125" cy="29260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1809" y="3563003"/>
              <a:ext cx="4373125" cy="292608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641432" y="465650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8877" y="782506"/>
            <a:ext cx="4340428" cy="2926080"/>
            <a:chOff x="-1322719" y="778990"/>
            <a:chExt cx="4340428" cy="29260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322719" y="778990"/>
              <a:ext cx="4340428" cy="29260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30537" y="1616999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 flipH="1">
            <a:off x="4478180" y="1854586"/>
            <a:ext cx="0" cy="3708000"/>
          </a:xfrm>
          <a:prstGeom prst="line">
            <a:avLst/>
          </a:prstGeom>
          <a:ln w="28575">
            <a:solidFill>
              <a:srgbClr val="99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6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2"/>
    </mc:Choice>
    <mc:Fallback>
      <p:transition spd="slow" advTm="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262664" y="3412036"/>
            <a:ext cx="375614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r" fontAlgn="auto">
              <a:buFont typeface="Arial" panose="020B0604020202020204" pitchFamily="34" charset="0"/>
              <a:buChar char="•"/>
            </a:pPr>
            <a:r>
              <a:rPr lang="en-US" dirty="0"/>
              <a:t>Low amplitude</a:t>
            </a:r>
            <a:endParaRPr lang="en-GB" dirty="0"/>
          </a:p>
          <a:p>
            <a:pPr marL="285750" indent="-285750" algn="r" fontAlgn="auto">
              <a:buFont typeface="Arial" panose="020B0604020202020204" pitchFamily="34" charset="0"/>
              <a:buChar char="•"/>
            </a:pPr>
            <a:r>
              <a:rPr lang="en-US" dirty="0"/>
              <a:t>Variable frequency &amp; load torques</a:t>
            </a:r>
            <a:endParaRPr lang="en-GB" dirty="0"/>
          </a:p>
          <a:p>
            <a:pPr marL="285750" indent="-285750" algn="r" fontAlgn="auto">
              <a:buFont typeface="Arial" panose="020B0604020202020204" pitchFamily="34" charset="0"/>
              <a:buChar char="•"/>
            </a:pPr>
            <a:r>
              <a:rPr lang="en-US" dirty="0"/>
              <a:t>Exact amplitude &amp; decision rule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5592349" y="823129"/>
            <a:ext cx="2999530" cy="1200329"/>
          </a:xfrm>
          <a:prstGeom prst="rect">
            <a:avLst/>
          </a:prstGeom>
          <a:noFill/>
          <a:ln w="19050">
            <a:solidFill>
              <a:schemeClr val="accent5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r"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Detection of stationarity</a:t>
            </a:r>
            <a:endParaRPr lang="en-GB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 algn="r"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Stationary segmentation</a:t>
            </a:r>
            <a:endParaRPr lang="en-GB" dirty="0">
              <a:solidFill>
                <a:schemeClr val="accent5">
                  <a:lumMod val="25000"/>
                </a:schemeClr>
              </a:solidFill>
            </a:endParaRPr>
          </a:p>
          <a:p>
            <a:pPr marL="285750" indent="-285750" algn="r"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Parameter estimation under non-stationarity</a:t>
            </a:r>
            <a:endParaRPr lang="en-GB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7838" y="965864"/>
            <a:ext cx="2999530" cy="1200329"/>
          </a:xfrm>
          <a:prstGeom prst="rect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Accuracy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Resolution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Noise Robustness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Execution Time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7838" y="3298636"/>
            <a:ext cx="2999530" cy="12003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Accuracy</a:t>
            </a:r>
            <a:endParaRPr lang="en-GB" dirty="0">
              <a:solidFill>
                <a:srgbClr val="7030A0"/>
              </a:solidFill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Chirp rate</a:t>
            </a:r>
            <a:endParaRPr lang="en-GB" dirty="0">
              <a:solidFill>
                <a:srgbClr val="7030A0"/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Abrupt changes</a:t>
            </a:r>
            <a:endParaRPr lang="en-GB" dirty="0">
              <a:solidFill>
                <a:srgbClr val="7030A0"/>
              </a:solidFill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Noise Robustness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" name="Line 10"/>
          <p:cNvSpPr>
            <a:spLocks noChangeShapeType="1"/>
          </p:cNvSpPr>
          <p:nvPr/>
        </p:nvSpPr>
        <p:spPr bwMode="auto">
          <a:xfrm>
            <a:off x="257175" y="733241"/>
            <a:ext cx="8505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6594" y="31198"/>
            <a:ext cx="5076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990000"/>
                </a:solidFill>
                <a:latin typeface="Calibri" pitchFamily="34" charset="0"/>
                <a:cs typeface="Calibri" pitchFamily="34" charset="0"/>
              </a:rPr>
              <a:t>Motivation and Objective</a:t>
            </a:r>
          </a:p>
        </p:txBody>
      </p:sp>
      <p:grpSp>
        <p:nvGrpSpPr>
          <p:cNvPr id="6" name="Group 15"/>
          <p:cNvGrpSpPr/>
          <p:nvPr/>
        </p:nvGrpSpPr>
        <p:grpSpPr>
          <a:xfrm>
            <a:off x="171451" y="0"/>
            <a:ext cx="8994774" cy="771525"/>
            <a:chOff x="171451" y="0"/>
            <a:chExt cx="8994774" cy="771525"/>
          </a:xfrm>
        </p:grpSpPr>
        <p:grpSp>
          <p:nvGrpSpPr>
            <p:cNvPr id="12" name="Group 14"/>
            <p:cNvGrpSpPr/>
            <p:nvPr/>
          </p:nvGrpSpPr>
          <p:grpSpPr>
            <a:xfrm>
              <a:off x="8394700" y="0"/>
              <a:ext cx="771525" cy="771525"/>
              <a:chOff x="8394700" y="0"/>
              <a:chExt cx="771525" cy="771525"/>
            </a:xfrm>
          </p:grpSpPr>
          <p:sp>
            <p:nvSpPr>
              <p:cNvPr id="7" name="Rectangle 16"/>
              <p:cNvSpPr>
                <a:spLocks noChangeArrowheads="1"/>
              </p:cNvSpPr>
              <p:nvPr/>
            </p:nvSpPr>
            <p:spPr bwMode="auto">
              <a:xfrm>
                <a:off x="8394700" y="0"/>
                <a:ext cx="749300" cy="771525"/>
              </a:xfrm>
              <a:prstGeom prst="rect">
                <a:avLst/>
              </a:prstGeom>
              <a:solidFill>
                <a:srgbClr val="00279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dirty="0"/>
              </a:p>
            </p:txBody>
          </p:sp>
          <p:sp>
            <p:nvSpPr>
              <p:cNvPr id="8" name="Rectangle 17"/>
              <p:cNvSpPr>
                <a:spLocks noChangeArrowheads="1"/>
              </p:cNvSpPr>
              <p:nvPr/>
            </p:nvSpPr>
            <p:spPr bwMode="auto">
              <a:xfrm>
                <a:off x="8394700" y="0"/>
                <a:ext cx="374650" cy="38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dirty="0"/>
              </a:p>
            </p:txBody>
          </p:sp>
          <p:sp>
            <p:nvSpPr>
              <p:cNvPr id="9" name="Rectangle 18"/>
              <p:cNvSpPr>
                <a:spLocks noChangeArrowheads="1"/>
              </p:cNvSpPr>
              <p:nvPr/>
            </p:nvSpPr>
            <p:spPr bwMode="auto">
              <a:xfrm>
                <a:off x="8769350" y="374650"/>
                <a:ext cx="396875" cy="385763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dirty="0"/>
              </a:p>
            </p:txBody>
          </p:sp>
        </p:grpSp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171451" y="0"/>
              <a:ext cx="187325" cy="771525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/>
            </a:p>
          </p:txBody>
        </p:sp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7745413" y="0"/>
              <a:ext cx="638175" cy="77152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500093"/>
                </a:gs>
              </a:gsLst>
              <a:lin ang="0" scaled="1"/>
            </a:gradFill>
            <a:ln w="1270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dirty="0"/>
            </a:p>
          </p:txBody>
        </p:sp>
      </p:grpSp>
      <p:sp>
        <p:nvSpPr>
          <p:cNvPr id="16" name="Slide Number Placeholder 3"/>
          <p:cNvSpPr txBox="1">
            <a:spLocks/>
          </p:cNvSpPr>
          <p:nvPr/>
        </p:nvSpPr>
        <p:spPr>
          <a:xfrm>
            <a:off x="7483475" y="6543675"/>
            <a:ext cx="1600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eaLnBrk="0" hangingPunct="0">
              <a:defRPr sz="1400" b="1">
                <a:solidFill>
                  <a:srgbClr val="800000"/>
                </a:solidFill>
                <a:cs typeface="Arial" charset="0"/>
              </a:defRPr>
            </a:lvl1pPr>
          </a:lstStyle>
          <a:p>
            <a:r>
              <a:rPr lang="en-US" dirty="0" smtClean="0"/>
              <a:t>3/36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452" y="6546046"/>
            <a:ext cx="5801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</a:rPr>
              <a:t>*SCIM: Squirrel Cage Induction Motor</a:t>
            </a: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253982" y="4951224"/>
            <a:ext cx="8783651" cy="457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 of the research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7941" y="5498995"/>
            <a:ext cx="887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estimation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sinusoidal parameters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under stationary as well as non-stationary 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conditions, and its application in </a:t>
            </a:r>
            <a:r>
              <a:rPr lang="en-GB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diagnosing weak faults 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of SCIMs.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378695" y="814709"/>
            <a:ext cx="3840480" cy="3840480"/>
            <a:chOff x="2775742" y="995190"/>
            <a:chExt cx="3657600" cy="3657601"/>
          </a:xfrm>
        </p:grpSpPr>
        <p:sp>
          <p:nvSpPr>
            <p:cNvPr id="17" name="Oval 16"/>
            <p:cNvSpPr/>
            <p:nvPr/>
          </p:nvSpPr>
          <p:spPr bwMode="auto">
            <a:xfrm>
              <a:off x="2775742" y="995190"/>
              <a:ext cx="3657600" cy="3657600"/>
            </a:xfrm>
            <a:prstGeom prst="ellipse">
              <a:avLst/>
            </a:prstGeom>
            <a:solidFill>
              <a:srgbClr val="DECEE0"/>
            </a:solidFill>
            <a:ln w="19050">
              <a:solidFill>
                <a:srgbClr val="E3CBFD"/>
              </a:solidFill>
              <a:headEnd type="none" w="med" len="med"/>
              <a:tailEnd type="triangl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775742" y="2796448"/>
              <a:ext cx="3657600" cy="55085"/>
            </a:xfrm>
            <a:prstGeom prst="rect">
              <a:avLst/>
            </a:prstGeom>
            <a:solidFill>
              <a:srgbClr val="E3CBFD"/>
            </a:solidFill>
            <a:ln w="12700" cap="flat" cmpd="sng" algn="ctr">
              <a:solidFill>
                <a:srgbClr val="E3CBFD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 rot="5400000">
              <a:off x="2775742" y="2796448"/>
              <a:ext cx="3657600" cy="55085"/>
            </a:xfrm>
            <a:prstGeom prst="rect">
              <a:avLst/>
            </a:prstGeom>
            <a:solidFill>
              <a:srgbClr val="E3CBFD"/>
            </a:solidFill>
            <a:ln w="12700" cap="flat" cmpd="sng" algn="ctr">
              <a:solidFill>
                <a:srgbClr val="E3CBFD"/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003837" y="1496182"/>
            <a:ext cx="1295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Spectral </a:t>
            </a:r>
          </a:p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Estimation</a:t>
            </a:r>
            <a:endParaRPr lang="en-GB" sz="20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5807" y="1596196"/>
            <a:ext cx="132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Assumption of stationarity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30408" y="2984774"/>
            <a:ext cx="1597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</a:rPr>
              <a:t>Instantaneous frequency estimation</a:t>
            </a:r>
            <a:endParaRPr lang="en-GB" dirty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00090" y="3401509"/>
            <a:ext cx="1818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Fault detection of SCIMs*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3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76"/>
    </mc:Choice>
    <mc:Fallback>
      <p:transition spd="slow" advTm="11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" b="5207"/>
          <a:stretch/>
        </p:blipFill>
        <p:spPr>
          <a:xfrm>
            <a:off x="3172200" y="860315"/>
            <a:ext cx="3338904" cy="1737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5634" y="2610911"/>
            <a:ext cx="556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 The 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fault detection system and its console system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34940" y="3070788"/>
            <a:ext cx="3579797" cy="1825407"/>
            <a:chOff x="5727053" y="2938099"/>
            <a:chExt cx="3579797" cy="18254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974" y="2938099"/>
              <a:ext cx="2759157" cy="1476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727053" y="4424952"/>
              <a:ext cx="35797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Fig. </a:t>
              </a:r>
              <a:r>
                <a:rPr lang="en-GB" sz="1600" dirty="0" smtClean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 </a:t>
              </a:r>
              <a:r>
                <a:rPr lang="en-GB" sz="16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Mobile phone based fault detector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016" y="3050980"/>
            <a:ext cx="2887003" cy="1825586"/>
            <a:chOff x="3116093" y="2938099"/>
            <a:chExt cx="2887003" cy="182558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5936" y="2938099"/>
              <a:ext cx="2537160" cy="1476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116093" y="4425131"/>
              <a:ext cx="2887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Fig. </a:t>
              </a:r>
              <a:r>
                <a:rPr lang="en-GB" sz="1600" dirty="0" smtClean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</a:t>
              </a:r>
              <a:r>
                <a:rPr lang="en-US" sz="1600" dirty="0" smtClean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</a:t>
              </a:r>
              <a:r>
                <a:rPr lang="en-US" sz="16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offline fault analyzer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86197" y="3139228"/>
            <a:ext cx="3110515" cy="1559407"/>
            <a:chOff x="6086197" y="3236820"/>
            <a:chExt cx="3110515" cy="155940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56"/>
            <a:stretch/>
          </p:blipFill>
          <p:spPr>
            <a:xfrm>
              <a:off x="6533273" y="3236820"/>
              <a:ext cx="2536689" cy="900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086197" y="4211452"/>
              <a:ext cx="311051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Fig. 5 Cloud-based </a:t>
              </a:r>
              <a:r>
                <a:rPr lang="en-GB" sz="16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implementation with in-house </a:t>
              </a:r>
              <a:r>
                <a:rPr lang="en-GB" sz="1600" dirty="0" err="1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WiFi</a:t>
              </a:r>
              <a:r>
                <a:rPr lang="en-GB" sz="16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current sensors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55018" y="849801"/>
            <a:ext cx="3141694" cy="2217138"/>
            <a:chOff x="-264786" y="4436882"/>
            <a:chExt cx="3141694" cy="2217138"/>
          </a:xfrm>
        </p:grpSpPr>
        <p:sp>
          <p:nvSpPr>
            <p:cNvPr id="17" name="TextBox 16"/>
            <p:cNvSpPr txBox="1"/>
            <p:nvPr/>
          </p:nvSpPr>
          <p:spPr>
            <a:xfrm>
              <a:off x="-264786" y="6315466"/>
              <a:ext cx="31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dirty="0" smtClean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Fig. 2 Raspberry </a:t>
              </a:r>
              <a:r>
                <a:rPr lang="en-IN" sz="1600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pi implementation </a:t>
              </a:r>
              <a:endParaRPr lang="en-GB" sz="16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91" y="4436882"/>
              <a:ext cx="2051400" cy="187200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3" y="849263"/>
            <a:ext cx="2623076" cy="173736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9120" y="4926856"/>
            <a:ext cx="8964035" cy="1933344"/>
            <a:chOff x="366859" y="4820427"/>
            <a:chExt cx="8964035" cy="1933344"/>
          </a:xfrm>
        </p:grpSpPr>
        <p:sp>
          <p:nvSpPr>
            <p:cNvPr id="21" name="Rectangle 20"/>
            <p:cNvSpPr/>
            <p:nvPr/>
          </p:nvSpPr>
          <p:spPr>
            <a:xfrm>
              <a:off x="366859" y="4820427"/>
              <a:ext cx="87566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  <a:latin typeface="Calibri" panose="020F0502020204030204" pitchFamily="34" charset="0"/>
                </a:rPr>
                <a:t>SCIM fault model developed with nine faults with real-time simulation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6859" y="5252927"/>
              <a:ext cx="89273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</a:rPr>
                <a:t>Methods developed to detect SCIM faults in transient and steady state conditions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6859" y="5685427"/>
              <a:ext cx="89136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2060"/>
                  </a:solidFill>
                  <a:latin typeface="Calibri" panose="020F0502020204030204" pitchFamily="34" charset="0"/>
                </a:rPr>
                <a:t>A low complexity method developed for continuous online condition monitoring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6859" y="6107440"/>
              <a:ext cx="89640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 defTabSz="969963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</a:rPr>
                <a:t>A mobile application developed for SCIM health assessment in the absence of dedicated hardware and processing platforms</a:t>
              </a:r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66859" y="81219"/>
            <a:ext cx="6745308" cy="584775"/>
          </a:xfrm>
        </p:spPr>
        <p:txBody>
          <a:bodyPr wrap="none">
            <a:spAutoFit/>
          </a:bodyPr>
          <a:lstStyle/>
          <a:p>
            <a:r>
              <a:rPr lang="en-US" sz="3200" kern="1200" dirty="0" smtClean="0">
                <a:solidFill>
                  <a:srgbClr val="990000"/>
                </a:solidFill>
                <a:latin typeface="Calibri" pitchFamily="34" charset="0"/>
                <a:ea typeface="+mn-ea"/>
                <a:cs typeface="Calibri" pitchFamily="34" charset="0"/>
              </a:rPr>
              <a:t>Progression </a:t>
            </a:r>
            <a:r>
              <a:rPr lang="en-US" sz="3200" kern="1200" dirty="0">
                <a:solidFill>
                  <a:srgbClr val="990000"/>
                </a:solidFill>
                <a:latin typeface="Calibri" pitchFamily="34" charset="0"/>
                <a:ea typeface="+mn-ea"/>
                <a:cs typeface="Calibri" pitchFamily="34" charset="0"/>
              </a:rPr>
              <a:t>of Fault Diagnosis Systems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6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76"/>
    </mc:Choice>
    <mc:Fallback>
      <p:transition spd="slow" advTm="34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31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57188" y="117982"/>
            <a:ext cx="6489020" cy="584775"/>
          </a:xfrm>
        </p:spPr>
        <p:txBody>
          <a:bodyPr wrap="none">
            <a:spAutoFit/>
          </a:bodyPr>
          <a:lstStyle/>
          <a:p>
            <a:r>
              <a:rPr lang="en-US" sz="3200" kern="1200" dirty="0" smtClean="0">
                <a:solidFill>
                  <a:srgbClr val="990000"/>
                </a:solidFill>
                <a:latin typeface="Calibri" pitchFamily="34" charset="0"/>
                <a:ea typeface="+mn-ea"/>
                <a:cs typeface="Calibri" pitchFamily="34" charset="0"/>
              </a:rPr>
              <a:t>P7: </a:t>
            </a:r>
            <a:r>
              <a:rPr lang="en-US" sz="3200" kern="1200" dirty="0" err="1" smtClean="0">
                <a:solidFill>
                  <a:srgbClr val="990000"/>
                </a:solidFill>
                <a:latin typeface="Calibri" pitchFamily="34" charset="0"/>
                <a:ea typeface="+mn-ea"/>
                <a:cs typeface="Calibri" pitchFamily="34" charset="0"/>
              </a:rPr>
              <a:t>IoT</a:t>
            </a:r>
            <a:r>
              <a:rPr lang="en-US" sz="3200" kern="1200" dirty="0" smtClean="0">
                <a:solidFill>
                  <a:srgbClr val="990000"/>
                </a:solidFill>
                <a:latin typeface="Calibri" pitchFamily="34" charset="0"/>
                <a:ea typeface="+mn-ea"/>
                <a:cs typeface="Calibri" pitchFamily="34" charset="0"/>
              </a:rPr>
              <a:t>-based Fault Detection System</a:t>
            </a:r>
            <a:endParaRPr lang="en-US" sz="3200" kern="1200" dirty="0">
              <a:solidFill>
                <a:srgbClr val="990000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21" y="3026731"/>
            <a:ext cx="4256480" cy="3291840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233240" y="6337789"/>
            <a:ext cx="4262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IOT-based hardware framework used for fault detection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994" y="2797468"/>
            <a:ext cx="4744785" cy="37490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56084" y="6537584"/>
            <a:ext cx="3287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Implementation of the algorithm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24" y="1687124"/>
            <a:ext cx="803928" cy="430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06" y="2219881"/>
            <a:ext cx="803928" cy="4300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17" y="2418960"/>
            <a:ext cx="803928" cy="430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01" y="2071490"/>
            <a:ext cx="803928" cy="4300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86" y="1411036"/>
            <a:ext cx="803928" cy="4300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4" y="989609"/>
            <a:ext cx="803928" cy="430058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2465639" y="939152"/>
            <a:ext cx="1794238" cy="876034"/>
            <a:chOff x="2086816" y="965060"/>
            <a:chExt cx="1794238" cy="876034"/>
          </a:xfrm>
        </p:grpSpPr>
        <p:sp>
          <p:nvSpPr>
            <p:cNvPr id="5" name="Rectangle 4"/>
            <p:cNvSpPr/>
            <p:nvPr/>
          </p:nvSpPr>
          <p:spPr bwMode="auto">
            <a:xfrm>
              <a:off x="2526735" y="1495277"/>
              <a:ext cx="914400" cy="345817"/>
            </a:xfrm>
            <a:prstGeom prst="rect">
              <a:avLst/>
            </a:prstGeom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Server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86816" y="965060"/>
              <a:ext cx="1794238" cy="595966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5360" y="952630"/>
            <a:ext cx="1105757" cy="1277294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7693551" y="2240425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Client: User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552" r="23940" b="38707"/>
          <a:stretch/>
        </p:blipFill>
        <p:spPr>
          <a:xfrm>
            <a:off x="4095043" y="987932"/>
            <a:ext cx="243840" cy="1828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552" r="23940" b="38707"/>
          <a:stretch/>
        </p:blipFill>
        <p:spPr>
          <a:xfrm>
            <a:off x="7796354" y="1472444"/>
            <a:ext cx="243840" cy="1828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552" r="23940" b="38707"/>
          <a:stretch/>
        </p:blipFill>
        <p:spPr>
          <a:xfrm>
            <a:off x="6217880" y="1286489"/>
            <a:ext cx="243840" cy="18288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552" r="23940" b="38707"/>
          <a:stretch/>
        </p:blipFill>
        <p:spPr>
          <a:xfrm>
            <a:off x="5085209" y="1927568"/>
            <a:ext cx="243840" cy="18288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552" r="23940" b="38707"/>
          <a:stretch/>
        </p:blipFill>
        <p:spPr>
          <a:xfrm>
            <a:off x="3857868" y="2214146"/>
            <a:ext cx="243840" cy="1828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552" r="23940" b="38707"/>
          <a:stretch/>
        </p:blipFill>
        <p:spPr>
          <a:xfrm>
            <a:off x="2566440" y="2017783"/>
            <a:ext cx="243840" cy="18288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552" r="23940" b="38707"/>
          <a:stretch/>
        </p:blipFill>
        <p:spPr>
          <a:xfrm>
            <a:off x="1455928" y="1485026"/>
            <a:ext cx="243840" cy="18288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25552" r="23940" b="38707"/>
          <a:stretch/>
        </p:blipFill>
        <p:spPr>
          <a:xfrm>
            <a:off x="1118202" y="813653"/>
            <a:ext cx="243840" cy="18288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5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49"/>
    </mc:Choice>
    <mc:Fallback>
      <p:transition spd="slow" advTm="40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/>
          <p:cNvCxnSpPr/>
          <p:nvPr/>
        </p:nvCxnSpPr>
        <p:spPr bwMode="auto">
          <a:xfrm flipH="1">
            <a:off x="7718962" y="1859978"/>
            <a:ext cx="0" cy="41148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32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85" name="Rectangle 7"/>
          <p:cNvSpPr/>
          <p:nvPr/>
        </p:nvSpPr>
        <p:spPr bwMode="auto">
          <a:xfrm>
            <a:off x="1797870" y="1543459"/>
            <a:ext cx="1810513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Stationary</a:t>
            </a:r>
          </a:p>
        </p:txBody>
      </p:sp>
      <p:sp>
        <p:nvSpPr>
          <p:cNvPr id="87" name="Rectangle 11"/>
          <p:cNvSpPr/>
          <p:nvPr/>
        </p:nvSpPr>
        <p:spPr bwMode="auto">
          <a:xfrm>
            <a:off x="6747825" y="1543459"/>
            <a:ext cx="1895546" cy="33855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Non-stationary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3289515" y="896291"/>
            <a:ext cx="2775657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Frequency Estimation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2625535" y="1234845"/>
            <a:ext cx="5120640" cy="316885"/>
            <a:chOff x="1048979" y="1157726"/>
            <a:chExt cx="5120640" cy="316885"/>
          </a:xfrm>
        </p:grpSpPr>
        <p:cxnSp>
          <p:nvCxnSpPr>
            <p:cNvPr id="93" name="Straight Connector 92"/>
            <p:cNvCxnSpPr/>
            <p:nvPr/>
          </p:nvCxnSpPr>
          <p:spPr bwMode="auto">
            <a:xfrm>
              <a:off x="1048979" y="1294604"/>
              <a:ext cx="512064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 bwMode="auto">
            <a:xfrm flipH="1">
              <a:off x="1060475" y="1291731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 bwMode="auto">
            <a:xfrm flipH="1">
              <a:off x="6166836" y="1291731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 bwMode="auto">
            <a:xfrm flipH="1">
              <a:off x="3098017" y="1157726"/>
              <a:ext cx="2771" cy="1371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1401629" y="1877995"/>
            <a:ext cx="3200400" cy="375604"/>
            <a:chOff x="1401629" y="1877995"/>
            <a:chExt cx="3200400" cy="375604"/>
          </a:xfrm>
        </p:grpSpPr>
        <p:cxnSp>
          <p:nvCxnSpPr>
            <p:cNvPr id="83" name="Straight Connector 82"/>
            <p:cNvCxnSpPr/>
            <p:nvPr/>
          </p:nvCxnSpPr>
          <p:spPr bwMode="auto">
            <a:xfrm>
              <a:off x="2636069" y="1877995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6" name="Group 145"/>
            <p:cNvGrpSpPr/>
            <p:nvPr/>
          </p:nvGrpSpPr>
          <p:grpSpPr>
            <a:xfrm>
              <a:off x="1401629" y="2070719"/>
              <a:ext cx="3200400" cy="182880"/>
              <a:chOff x="3210001" y="2617407"/>
              <a:chExt cx="3200400" cy="182880"/>
            </a:xfrm>
          </p:grpSpPr>
          <p:cxnSp>
            <p:nvCxnSpPr>
              <p:cNvPr id="129" name="Straight Connector 128"/>
              <p:cNvCxnSpPr/>
              <p:nvPr/>
            </p:nvCxnSpPr>
            <p:spPr bwMode="auto">
              <a:xfrm>
                <a:off x="3210001" y="2620280"/>
                <a:ext cx="320040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 bwMode="auto">
              <a:xfrm flipH="1">
                <a:off x="3218806" y="2617407"/>
                <a:ext cx="0" cy="182880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 bwMode="auto">
              <a:xfrm flipH="1">
                <a:off x="6396898" y="2617407"/>
                <a:ext cx="0" cy="182880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7" name="Rectangle 146"/>
          <p:cNvSpPr/>
          <p:nvPr/>
        </p:nvSpPr>
        <p:spPr bwMode="auto">
          <a:xfrm>
            <a:off x="567038" y="2244169"/>
            <a:ext cx="156617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Rayleigh Quotient</a:t>
            </a:r>
          </a:p>
        </p:txBody>
      </p:sp>
      <p:sp>
        <p:nvSpPr>
          <p:cNvPr id="148" name="Rectangle 147"/>
          <p:cNvSpPr/>
          <p:nvPr/>
        </p:nvSpPr>
        <p:spPr bwMode="auto">
          <a:xfrm>
            <a:off x="3747145" y="2258741"/>
            <a:ext cx="156617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Bayesian</a:t>
            </a:r>
          </a:p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MAP</a:t>
            </a:r>
          </a:p>
        </p:txBody>
      </p:sp>
      <p:sp>
        <p:nvSpPr>
          <p:cNvPr id="170" name="Rectangle 169"/>
          <p:cNvSpPr/>
          <p:nvPr/>
        </p:nvSpPr>
        <p:spPr bwMode="auto">
          <a:xfrm>
            <a:off x="6927252" y="2258741"/>
            <a:ext cx="156617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Constrained </a:t>
            </a:r>
            <a:r>
              <a:rPr lang="en-US" sz="1600" dirty="0" err="1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Kalman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 Filter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5056" y="3208886"/>
            <a:ext cx="24604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Fast and </a:t>
            </a:r>
            <a:r>
              <a:rPr lang="en-US" sz="1600" dirty="0">
                <a:latin typeface="Calibri" panose="020F0502020204030204" pitchFamily="34" charset="0"/>
              </a:rPr>
              <a:t>a</a:t>
            </a:r>
            <a:r>
              <a:rPr lang="en-US" sz="1600" dirty="0" smtClean="0">
                <a:latin typeface="Calibri" panose="020F0502020204030204" pitchFamily="34" charset="0"/>
              </a:rPr>
              <a:t>ccurate </a:t>
            </a:r>
            <a:r>
              <a:rPr lang="en-US" sz="1600" dirty="0">
                <a:latin typeface="Calibri" panose="020F0502020204030204" pitchFamily="34" charset="0"/>
              </a:rPr>
              <a:t>frequency estimation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Noise-robust</a:t>
            </a:r>
            <a:endParaRPr lang="en-US" sz="1600" dirty="0">
              <a:latin typeface="Calibri" panose="020F0502020204030204" pitchFamily="34" charset="0"/>
            </a:endParaRP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Accurate </a:t>
            </a:r>
            <a:r>
              <a:rPr lang="en-US" sz="1600" dirty="0" smtClean="0">
                <a:latin typeface="Calibri" panose="020F0502020204030204" pitchFamily="34" charset="0"/>
              </a:rPr>
              <a:t>amplitude estimation</a:t>
            </a:r>
            <a:endParaRPr lang="en-US" sz="1600" dirty="0">
              <a:latin typeface="Calibri" panose="020F0502020204030204" pitchFamily="34" charset="0"/>
            </a:endParaRP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Analyzed bearing faults using vibration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133516" y="3208886"/>
            <a:ext cx="27164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High-resolution, recursive, and accurate </a:t>
            </a:r>
            <a:r>
              <a:rPr lang="en-US" sz="1600" dirty="0">
                <a:latin typeface="Calibri" panose="020F0502020204030204" pitchFamily="34" charset="0"/>
              </a:rPr>
              <a:t>frequency estimation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Analyzed </a:t>
            </a:r>
            <a:r>
              <a:rPr lang="en-US" sz="1600" dirty="0">
                <a:latin typeface="Calibri" panose="020F0502020204030204" pitchFamily="34" charset="0"/>
              </a:rPr>
              <a:t>SCIM faults stator </a:t>
            </a:r>
            <a:r>
              <a:rPr lang="en-US" sz="1600" dirty="0" smtClean="0">
                <a:latin typeface="Calibri" panose="020F0502020204030204" pitchFamily="34" charset="0"/>
              </a:rPr>
              <a:t>current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 panose="020F0502020204030204" pitchFamily="34" charset="0"/>
              </a:rPr>
              <a:t>Implemented for </a:t>
            </a:r>
            <a:r>
              <a:rPr lang="en-US" sz="1600" dirty="0" err="1" smtClean="0">
                <a:latin typeface="Calibri" panose="020F0502020204030204" pitchFamily="34" charset="0"/>
              </a:rPr>
              <a:t>IoT</a:t>
            </a:r>
            <a:r>
              <a:rPr lang="en-US" sz="1600" dirty="0" smtClean="0">
                <a:latin typeface="Calibri" panose="020F0502020204030204" pitchFamily="34" charset="0"/>
              </a:rPr>
              <a:t>-based fault detection unit</a:t>
            </a: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 bwMode="auto">
          <a:xfrm>
            <a:off x="357188" y="131763"/>
            <a:ext cx="7980200" cy="557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30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3000" b="1">
                <a:solidFill>
                  <a:schemeClr val="hlink"/>
                </a:solidFill>
              </a:defRPr>
            </a:lvl2pPr>
            <a:lvl3pPr eaLnBrk="0" hangingPunct="0">
              <a:defRPr sz="3000" b="1">
                <a:solidFill>
                  <a:schemeClr val="hlink"/>
                </a:solidFill>
              </a:defRPr>
            </a:lvl3pPr>
            <a:lvl4pPr eaLnBrk="0" hangingPunct="0">
              <a:defRPr sz="3000" b="1">
                <a:solidFill>
                  <a:schemeClr val="hlink"/>
                </a:solidFill>
              </a:defRPr>
            </a:lvl4pPr>
            <a:lvl5pPr eaLnBrk="0" hangingPunct="0">
              <a:defRPr sz="3000" b="1">
                <a:solidFill>
                  <a:schemeClr val="hlink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44348" y="3208886"/>
            <a:ext cx="27393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Accurate frequency estimation of multiple time varying components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High resolution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Recursive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Can handle abrupt </a:t>
            </a:r>
            <a:r>
              <a:rPr lang="en-US" sz="1600" dirty="0" smtClean="0">
                <a:latin typeface="Calibri" panose="020F0502020204030204" pitchFamily="34" charset="0"/>
              </a:rPr>
              <a:t>changes in frequency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panose="020F0502020204030204" pitchFamily="34" charset="0"/>
              </a:rPr>
              <a:t>Suppression of multiple dominant components (SCIM signal conditioning)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58620" y="5837393"/>
            <a:ext cx="2716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Amplitude estimation is required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342212" y="5837393"/>
            <a:ext cx="2739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Performance under low-SNR to be improved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056" y="2852874"/>
            <a:ext cx="653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Pros: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5056" y="5523918"/>
            <a:ext cx="1551344" cy="652029"/>
            <a:chOff x="139952" y="5358580"/>
            <a:chExt cx="1551344" cy="652029"/>
          </a:xfrm>
        </p:grpSpPr>
        <p:sp>
          <p:nvSpPr>
            <p:cNvPr id="91" name="TextBox 90"/>
            <p:cNvSpPr txBox="1"/>
            <p:nvPr/>
          </p:nvSpPr>
          <p:spPr>
            <a:xfrm>
              <a:off x="160108" y="5672055"/>
              <a:ext cx="1531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</a:rPr>
                <a:t>Low resolution</a:t>
              </a:r>
              <a:endParaRPr lang="en-GB" sz="1600" dirty="0">
                <a:latin typeface="Calibri" panose="020F05020202040302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39952" y="5358580"/>
              <a:ext cx="7040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Calibri" panose="020F0502020204030204" pitchFamily="34" charset="0"/>
                </a:rPr>
                <a:t>Cons: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6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85"/>
    </mc:Choice>
    <mc:Fallback>
      <p:transition spd="slow" advTm="97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Organization of the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7050" y="825844"/>
            <a:ext cx="892662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1: Introduction</a:t>
            </a:r>
          </a:p>
          <a:p>
            <a:endParaRPr lang="en-US" sz="9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2: </a:t>
            </a:r>
            <a:r>
              <a:rPr lang="en-IN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 Estimation of Multiple Time-varying Frequencies of Non-stationary </a:t>
            </a:r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Signals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Proposes a generalized framework for real-time tracking of multiple time-varying sinusoidal frequencies of a non-stationary signal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9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3: </a:t>
            </a:r>
            <a:r>
              <a:rPr lang="en-IN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Rayleigh Quotient Spectrum for Online Detection of Partial BRB in SCIM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Introduces the Rayleigh-quotient-based spectral estimator and uses it for detecting partially broken rotor bar faults using stator current. It also describes the SCIM experimental setup</a:t>
            </a:r>
          </a:p>
          <a:p>
            <a:endParaRPr lang="en-US" sz="9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4: </a:t>
            </a:r>
            <a:r>
              <a:rPr lang="en-IN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Minimum Distanced Fault Detector using Rayleigh Quotient Vibration Spectrum 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Extends the IF-estimator to eliminate multiple dominant components. Uses minimum distance-based hypothesis test for fault detection. Detects multiple SCIM faults using Rayleigh-quotient spectrum of vibration</a:t>
            </a:r>
          </a:p>
          <a:p>
            <a:pPr algn="just"/>
            <a:endParaRPr lang="en-US" sz="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5: </a:t>
            </a:r>
            <a:r>
              <a:rPr lang="en-IN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Bayes Maximum a-Posterior Spectral Estimation for Stator Current Analysis</a:t>
            </a:r>
            <a:endParaRPr lang="en-US" sz="19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Proposed a Bayesian MAP-based sequential spectral estimator for detecting SCIM faults using a single-phase stator current input. </a:t>
            </a:r>
          </a:p>
          <a:p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6: </a:t>
            </a:r>
            <a:r>
              <a:rPr lang="en-IN" sz="19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 </a:t>
            </a:r>
            <a:r>
              <a:rPr lang="en-IN" sz="190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Fault Detection </a:t>
            </a:r>
            <a:r>
              <a:rPr lang="en-IN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Development</a:t>
            </a:r>
          </a:p>
          <a:p>
            <a:endParaRPr lang="en-IN" sz="900" dirty="0" smtClean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7: </a:t>
            </a:r>
            <a:r>
              <a:rPr lang="en-IN" sz="19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 and Future Research Directions</a:t>
            </a:r>
            <a:endParaRPr lang="en-US" sz="19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3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7"/>
    </mc:Choice>
    <mc:Fallback>
      <p:transition spd="slow" advTm="55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7" y="131763"/>
            <a:ext cx="8169867" cy="55721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Publications from the Thesis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34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9227" y="821203"/>
            <a:ext cx="893444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Patent (Filed):</a:t>
            </a:r>
            <a:endParaRPr lang="en-GB" sz="2000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A. Naha, 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AK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Samanta,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Amey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Pawar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Chandrasekhar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Sakpal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“A system for assessment of multiple faults in induction motors”, WO2019167086A1, 2019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9224" y="2015973"/>
            <a:ext cx="8934447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Journals:</a:t>
            </a:r>
            <a:endParaRPr lang="en-GB" sz="2000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AK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Samanta, 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SR </a:t>
            </a:r>
            <a:r>
              <a:rPr lang="en-I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Khare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&amp; 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Naha, “Minimum Distance-based Detection of Incipient Induction Motor Faults using Rayleigh Quotient Spectrum of Conditioned Vibration Signal [Accepted]”, in IEEE Transactions on Instrumentation and Measurement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AK Samanta, A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SR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Khare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A Naha, "Direct estimation of multiple time-varying frequencies of non-stationary signals", Signal Processing, 169, 107384, 2020.</a:t>
            </a:r>
          </a:p>
          <a:p>
            <a:pPr algn="just"/>
            <a:endParaRPr lang="en-I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AK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Samanta, A Naha, A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, AK Deb, "Fast and accurate spectral estimation for online detection of partial broken bar in induction motors", 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Mechanical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Systems and Signal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Processing,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223" y="5515323"/>
            <a:ext cx="893444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Journal under preparation:</a:t>
            </a:r>
            <a:endParaRPr lang="en-GB" sz="2000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Sequential Maximum a-Posterior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Spectral 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Estimation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-based Fault Detection of Squirrel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Cage Induction Motors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8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6"/>
    </mc:Choice>
    <mc:Fallback>
      <p:transition spd="slow" advTm="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Bibliography</a:t>
            </a: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35</a:t>
            </a:fld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/36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3993" y="4146140"/>
            <a:ext cx="8917556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[Auger’13] F. Auger, P.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Flandrin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Y.-T. Lin, S. McLaughlin, S.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Meignen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T. Oberlin, and H.-T. Wu, “Time-frequency reassignment and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synchrosqueezing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: An overview,"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IEEE Signal Process. Mag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., vol. 30, no. 6, pp. 32-41, 2013.</a:t>
            </a:r>
          </a:p>
          <a:p>
            <a:pPr algn="just"/>
            <a:endParaRPr lang="en-GB" sz="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[Chen’10] C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 Chen, G. Chang, R. Hong, and H. Li, “Extended real model of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 f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ilter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for time-varying harmonics estimation,”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es-ES" sz="130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</a:t>
            </a:r>
            <a:r>
              <a:rPr lang="es-ES" sz="1300" i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sz="1300" i="1" dirty="0" err="1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es-ES" sz="1300" i="1" dirty="0">
                <a:latin typeface="Calibri" panose="020F0502020204030204" pitchFamily="34" charset="0"/>
                <a:cs typeface="Calibri" panose="020F0502020204030204" pitchFamily="34" charset="0"/>
              </a:rPr>
              <a:t> Del., </a:t>
            </a:r>
            <a:r>
              <a:rPr lang="es-ES" sz="1300" dirty="0">
                <a:latin typeface="Calibri" panose="020F0502020204030204" pitchFamily="34" charset="0"/>
                <a:cs typeface="Calibri" panose="020F0502020204030204" pitchFamily="34" charset="0"/>
              </a:rPr>
              <a:t>vol. 25, no. 1, pp. 17-26, 2010.</a:t>
            </a:r>
          </a:p>
          <a:p>
            <a:pPr algn="just"/>
            <a:endParaRPr lang="en-GB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Hlawatsch’13] F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Hlawatsch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 and F. Auger, Time-frequency analysis.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John Wiley &amp; Sons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2013.</a:t>
            </a:r>
          </a:p>
          <a:p>
            <a:pPr algn="just"/>
            <a:endParaRPr lang="en-GB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Jensen’17] T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 L. Jensen, J. K. Nielsen, J. R. Jensen, M. G. Christensen, and S. H. Jensen, “A fast algorithm for 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maximum-likelihood estimation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of harmonic chirp parameters,"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IEEE Trans. Signal Process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.,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vol. 65, no. 19, pp. 5137-5152, 2017.</a:t>
            </a:r>
          </a:p>
          <a:p>
            <a:pPr algn="just"/>
            <a:endParaRPr lang="en-IN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[Oberlin’15] T. Oberlin, S.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Meignen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and V. Perrier, “Second-order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synchrosqueezing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 transform or invertible reassignment? towards ideal time-frequency representations." IEEE Trans. Signal Process., vol. 63, no. 5, pp. 1335-1344, 2015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GB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/>
            <a:r>
              <a:rPr lang="en-IN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[Routray’02] </a:t>
            </a:r>
            <a:r>
              <a:rPr lang="en-IN" sz="13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IN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A., Pradhan, A. K., &amp; Rao, K. P. (2002). A novel Kalman filter for frequency estimation of distorted signals in power systems. IEEE Transactions on Instrumentation and Measurement, 51(3), 469-479.</a:t>
            </a:r>
          </a:p>
          <a:p>
            <a:pPr algn="just"/>
            <a:endParaRPr lang="en-GB" sz="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5102" y="994391"/>
            <a:ext cx="89175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[Badiu’17] M.-A.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Badiu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T. L. Hansen, and B. H. Fleury, ”Variational Bayesian inference of line spectra,"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IEEE Trans. Signal Process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., vol. 65, no. 9, pp. 2247-2261, 2017.</a:t>
            </a:r>
          </a:p>
          <a:p>
            <a:pPr algn="just"/>
            <a:endParaRPr lang="en-GB" sz="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[Datta’10] B. N.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Datta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Numerical linear algebra and applications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 Siam, 2010.</a:t>
            </a:r>
          </a:p>
          <a:p>
            <a:pPr algn="just"/>
            <a:endParaRPr lang="en-GB" sz="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[Djuric’95] P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 M.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Djuric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 and H.-T. Li, “Bayesian spectrum estimation of harmonic signals,"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IEEE Signal Process. </a:t>
            </a:r>
            <a:r>
              <a:rPr lang="en-GB" sz="1300" i="1" dirty="0" err="1">
                <a:latin typeface="Calibri" panose="020F0502020204030204" pitchFamily="34" charset="0"/>
                <a:cs typeface="Calibri" panose="020F0502020204030204" pitchFamily="34" charset="0"/>
              </a:rPr>
              <a:t>Lett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.,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vol. 2, no. 11, pp. 213-215, 1995.</a:t>
            </a:r>
          </a:p>
          <a:p>
            <a:pPr algn="just"/>
            <a:endParaRPr lang="en-GB" sz="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sz="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Hoang’18] M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 Trinh-Hoang, M.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Viberg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and M.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Pesavento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“Partial relaxation approach: An eigenvalue-based DOA estimator framework,”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IEEE Trans. Signal Process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.,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vol. 66, no. 23, pp. 6190–6203, 2018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n-GB" sz="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Hu’08] H. Fu and P. Y.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Kam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”MAP/ML estimation of the frequency and phase of a single sinusoid in noise,"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IEEE Trans. Signal Process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., vol. 55, no. 3, pp. 834-845, 2007.</a:t>
            </a:r>
          </a:p>
          <a:p>
            <a:pPr algn="just"/>
            <a:endParaRPr lang="en-US" sz="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[Tenneti’19] S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. V.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Tenneti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 and P. P. 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Vaidyanathan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, “</a:t>
            </a:r>
            <a:r>
              <a:rPr lang="en-GB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imusic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: A family of music-like algorithms for integer period estimation,”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en-GB" sz="13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Trans. </a:t>
            </a:r>
            <a:r>
              <a:rPr lang="en-GB" sz="1300" i="1" dirty="0">
                <a:latin typeface="Calibri" panose="020F0502020204030204" pitchFamily="34" charset="0"/>
                <a:cs typeface="Calibri" panose="020F0502020204030204" pitchFamily="34" charset="0"/>
              </a:rPr>
              <a:t>on Signal </a:t>
            </a:r>
            <a:r>
              <a:rPr lang="en-GB" sz="13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en-GB" sz="1300" dirty="0" smtClean="0">
                <a:latin typeface="Calibri" panose="020F0502020204030204" pitchFamily="34" charset="0"/>
                <a:cs typeface="Calibri" panose="020F0502020204030204" pitchFamily="34" charset="0"/>
              </a:rPr>
              <a:t>., </a:t>
            </a:r>
            <a:r>
              <a:rPr lang="en-GB" sz="1300" dirty="0">
                <a:latin typeface="Calibri" panose="020F0502020204030204" pitchFamily="34" charset="0"/>
                <a:cs typeface="Calibri" panose="020F0502020204030204" pitchFamily="34" charset="0"/>
              </a:rPr>
              <a:t>vol. 67, no. 2, pp. 367–382, 2019.</a:t>
            </a:r>
          </a:p>
          <a:p>
            <a:pPr algn="just"/>
            <a:endParaRPr lang="en-US" sz="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051" y="718956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Spectral Estimation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051" y="3807829"/>
            <a:ext cx="359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Instantaneous Frequency Estimation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3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0"/>
    </mc:Choice>
    <mc:Fallback>
      <p:transition spd="slow" advTm="3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Bibliography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36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6119" y="4380574"/>
            <a:ext cx="89175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300" dirty="0">
                <a:latin typeface="Calibri" panose="020F0502020204030204" pitchFamily="34" charset="0"/>
              </a:rPr>
              <a:t>[Borgnat’10] P. </a:t>
            </a:r>
            <a:r>
              <a:rPr lang="en-GB" sz="1300" dirty="0" err="1">
                <a:latin typeface="Calibri" panose="020F0502020204030204" pitchFamily="34" charset="0"/>
              </a:rPr>
              <a:t>Borgnat</a:t>
            </a:r>
            <a:r>
              <a:rPr lang="en-GB" sz="1300" dirty="0">
                <a:latin typeface="Calibri" panose="020F0502020204030204" pitchFamily="34" charset="0"/>
              </a:rPr>
              <a:t>, P. </a:t>
            </a:r>
            <a:r>
              <a:rPr lang="en-GB" sz="1300" dirty="0" err="1">
                <a:latin typeface="Calibri" panose="020F0502020204030204" pitchFamily="34" charset="0"/>
              </a:rPr>
              <a:t>Flandrin</a:t>
            </a:r>
            <a:r>
              <a:rPr lang="en-GB" sz="1300" dirty="0">
                <a:latin typeface="Calibri" panose="020F0502020204030204" pitchFamily="34" charset="0"/>
              </a:rPr>
              <a:t>, P. </a:t>
            </a:r>
            <a:r>
              <a:rPr lang="en-GB" sz="1300" dirty="0" err="1">
                <a:latin typeface="Calibri" panose="020F0502020204030204" pitchFamily="34" charset="0"/>
              </a:rPr>
              <a:t>Honeine</a:t>
            </a:r>
            <a:r>
              <a:rPr lang="en-GB" sz="1300" dirty="0">
                <a:latin typeface="Calibri" panose="020F0502020204030204" pitchFamily="34" charset="0"/>
              </a:rPr>
              <a:t>, C. Richard, and J. Xiao, “Testing stationarity with surrogates: A time-frequency approach” </a:t>
            </a:r>
            <a:r>
              <a:rPr lang="en-GB" sz="1300" i="1" dirty="0">
                <a:latin typeface="Calibri" panose="020F0502020204030204" pitchFamily="34" charset="0"/>
              </a:rPr>
              <a:t>IEEE Trans on Sig. Process</a:t>
            </a:r>
            <a:r>
              <a:rPr lang="en-GB" sz="1300" dirty="0">
                <a:latin typeface="Calibri" panose="020F0502020204030204" pitchFamily="34" charset="0"/>
              </a:rPr>
              <a:t>, vol. 58, no. 7, pp. 3459–3470, 2010.</a:t>
            </a:r>
          </a:p>
          <a:p>
            <a:pPr algn="just"/>
            <a:endParaRPr lang="en-GB" sz="600" dirty="0" smtClean="0">
              <a:latin typeface="Calibri" panose="020F0502020204030204" pitchFamily="34" charset="0"/>
            </a:endParaRPr>
          </a:p>
          <a:p>
            <a:pPr algn="just"/>
            <a:r>
              <a:rPr lang="en-GB" sz="1300" dirty="0" smtClean="0">
                <a:latin typeface="Calibri" panose="020F0502020204030204" pitchFamily="34" charset="0"/>
              </a:rPr>
              <a:t>[Chau’05] T</a:t>
            </a:r>
            <a:r>
              <a:rPr lang="en-GB" sz="1300" dirty="0">
                <a:latin typeface="Calibri" panose="020F0502020204030204" pitchFamily="34" charset="0"/>
              </a:rPr>
              <a:t>. Chau, D. Chau, M. Casas, G. </a:t>
            </a:r>
            <a:r>
              <a:rPr lang="en-GB" sz="1300" dirty="0" err="1">
                <a:latin typeface="Calibri" panose="020F0502020204030204" pitchFamily="34" charset="0"/>
              </a:rPr>
              <a:t>Berall</a:t>
            </a:r>
            <a:r>
              <a:rPr lang="en-GB" sz="1300" dirty="0">
                <a:latin typeface="Calibri" panose="020F0502020204030204" pitchFamily="34" charset="0"/>
              </a:rPr>
              <a:t>, and D. J. Kenny, “Investigating the stationarity of paediatric aspiration signals,” </a:t>
            </a:r>
            <a:r>
              <a:rPr lang="en-GB" sz="1300" i="1" dirty="0">
                <a:latin typeface="Calibri" panose="020F0502020204030204" pitchFamily="34" charset="0"/>
              </a:rPr>
              <a:t>IEEE Trans. Neural Sys. and Rehabilitation </a:t>
            </a:r>
            <a:r>
              <a:rPr lang="en-GB" sz="1300" i="1" dirty="0" err="1">
                <a:latin typeface="Calibri" panose="020F0502020204030204" pitchFamily="34" charset="0"/>
              </a:rPr>
              <a:t>Engg</a:t>
            </a:r>
            <a:r>
              <a:rPr lang="en-GB" sz="1300" i="1" dirty="0">
                <a:latin typeface="Calibri" panose="020F0502020204030204" pitchFamily="34" charset="0"/>
              </a:rPr>
              <a:t>., </a:t>
            </a:r>
            <a:r>
              <a:rPr lang="en-GB" sz="1300" dirty="0">
                <a:latin typeface="Calibri" panose="020F0502020204030204" pitchFamily="34" charset="0"/>
              </a:rPr>
              <a:t>vol. 13, no. 1, pp. 99–105, 2005</a:t>
            </a:r>
            <a:r>
              <a:rPr lang="en-GB" sz="13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n-GB" sz="600" dirty="0">
              <a:latin typeface="Calibri" panose="020F0502020204030204" pitchFamily="34" charset="0"/>
            </a:endParaRPr>
          </a:p>
          <a:p>
            <a:pPr lvl="0" algn="just"/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[Chu’17] Y. Chu and C. M. </a:t>
            </a:r>
            <a:r>
              <a:rPr lang="en-GB" sz="1300" dirty="0" err="1">
                <a:solidFill>
                  <a:srgbClr val="000000"/>
                </a:solidFill>
                <a:latin typeface="Calibri" panose="020F0502020204030204" pitchFamily="34" charset="0"/>
              </a:rPr>
              <a:t>Mak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, “A new parametric adaptive </a:t>
            </a:r>
            <a:r>
              <a:rPr lang="en-GB" sz="1300" dirty="0" err="1">
                <a:solidFill>
                  <a:srgbClr val="000000"/>
                </a:solidFill>
                <a:latin typeface="Calibri" panose="020F0502020204030204" pitchFamily="34" charset="0"/>
              </a:rPr>
              <a:t>nonstationarity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 detector and application," </a:t>
            </a:r>
            <a:r>
              <a:rPr lang="en-GB" sz="1300" i="1" dirty="0">
                <a:solidFill>
                  <a:srgbClr val="000000"/>
                </a:solidFill>
                <a:latin typeface="Calibri" panose="020F0502020204030204" pitchFamily="34" charset="0"/>
              </a:rPr>
              <a:t>IEEE Trans. Signal Process. 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vol. 65, no. 19, pp. 5203-5214, 2017.</a:t>
            </a:r>
          </a:p>
          <a:p>
            <a:pPr algn="just"/>
            <a:endParaRPr lang="en-IN" sz="600" dirty="0">
              <a:latin typeface="Calibri" panose="020F0502020204030204" pitchFamily="34" charset="0"/>
            </a:endParaRPr>
          </a:p>
          <a:p>
            <a:pPr algn="just"/>
            <a:r>
              <a:rPr lang="en-GB" sz="1300" dirty="0" smtClean="0">
                <a:latin typeface="Calibri" panose="020F0502020204030204" pitchFamily="34" charset="0"/>
              </a:rPr>
              <a:t>[Kay’08] S</a:t>
            </a:r>
            <a:r>
              <a:rPr lang="en-GB" sz="1300" dirty="0">
                <a:latin typeface="Calibri" panose="020F0502020204030204" pitchFamily="34" charset="0"/>
              </a:rPr>
              <a:t>. Kay, “A new </a:t>
            </a:r>
            <a:r>
              <a:rPr lang="en-GB" sz="1300" dirty="0" err="1">
                <a:latin typeface="Calibri" panose="020F0502020204030204" pitchFamily="34" charset="0"/>
              </a:rPr>
              <a:t>nonstationarity</a:t>
            </a:r>
            <a:r>
              <a:rPr lang="en-GB" sz="1300" dirty="0">
                <a:latin typeface="Calibri" panose="020F0502020204030204" pitchFamily="34" charset="0"/>
              </a:rPr>
              <a:t> detector,” </a:t>
            </a:r>
            <a:r>
              <a:rPr lang="en-GB" sz="1300" i="1" dirty="0">
                <a:latin typeface="Calibri" panose="020F0502020204030204" pitchFamily="34" charset="0"/>
              </a:rPr>
              <a:t>IEEE Trans on Sig. Process</a:t>
            </a:r>
            <a:r>
              <a:rPr lang="en-GB" sz="1300" dirty="0">
                <a:latin typeface="Calibri" panose="020F0502020204030204" pitchFamily="34" charset="0"/>
              </a:rPr>
              <a:t>., vol. 56, no. 4, pp. 1440–1451, 2008.</a:t>
            </a:r>
          </a:p>
          <a:p>
            <a:pPr algn="just"/>
            <a:endParaRPr lang="en-IN" sz="600" dirty="0" smtClean="0">
              <a:latin typeface="Calibri" panose="020F0502020204030204" pitchFamily="34" charset="0"/>
            </a:endParaRPr>
          </a:p>
          <a:p>
            <a:pPr lvl="0" algn="just"/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[Rudoy’11] D. </a:t>
            </a:r>
            <a:r>
              <a:rPr lang="en-GB" sz="1300" dirty="0" err="1">
                <a:solidFill>
                  <a:srgbClr val="000000"/>
                </a:solidFill>
                <a:latin typeface="Calibri" panose="020F0502020204030204" pitchFamily="34" charset="0"/>
              </a:rPr>
              <a:t>Rudoy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, T. F. </a:t>
            </a:r>
            <a:r>
              <a:rPr lang="en-GB" sz="1300" dirty="0" err="1">
                <a:solidFill>
                  <a:srgbClr val="000000"/>
                </a:solidFill>
                <a:latin typeface="Calibri" panose="020F0502020204030204" pitchFamily="34" charset="0"/>
              </a:rPr>
              <a:t>Quatieri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, and P. J. Wolfe, “Time-varying </a:t>
            </a:r>
            <a:r>
              <a:rPr lang="en-GB" sz="13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Autoregressions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 in Speech: Detection Theory and Applications,"</a:t>
            </a:r>
          </a:p>
          <a:p>
            <a:pPr lvl="0" algn="just"/>
            <a:r>
              <a:rPr lang="en-GB" sz="1300" i="1" dirty="0">
                <a:solidFill>
                  <a:srgbClr val="000000"/>
                </a:solidFill>
                <a:latin typeface="Calibri" panose="020F0502020204030204" pitchFamily="34" charset="0"/>
              </a:rPr>
              <a:t>IEEE Trans. </a:t>
            </a:r>
            <a:r>
              <a:rPr lang="en-GB" sz="13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Acoust</a:t>
            </a:r>
            <a:r>
              <a:rPr lang="en-GB" sz="1300" i="1" dirty="0">
                <a:solidFill>
                  <a:srgbClr val="000000"/>
                </a:solidFill>
                <a:latin typeface="Calibri" panose="020F0502020204030204" pitchFamily="34" charset="0"/>
              </a:rPr>
              <a:t>., Speech, Signal Process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., vol. 19, no. 4, pp. 977-989, 2011.</a:t>
            </a:r>
          </a:p>
          <a:p>
            <a:pPr algn="just"/>
            <a:endParaRPr lang="en-IN" sz="600" dirty="0">
              <a:latin typeface="Calibri" panose="020F0502020204030204" pitchFamily="34" charset="0"/>
            </a:endParaRPr>
          </a:p>
          <a:p>
            <a:pPr algn="just"/>
            <a:r>
              <a:rPr lang="en-GB" sz="1300" dirty="0">
                <a:latin typeface="Calibri" panose="020F0502020204030204" pitchFamily="34" charset="0"/>
              </a:rPr>
              <a:t>[</a:t>
            </a:r>
            <a:r>
              <a:rPr lang="en-GB" sz="1300" dirty="0" smtClean="0">
                <a:latin typeface="Calibri" panose="020F0502020204030204" pitchFamily="34" charset="0"/>
              </a:rPr>
              <a:t>Sanei’13] S</a:t>
            </a:r>
            <a:r>
              <a:rPr lang="en-GB" sz="1300" dirty="0">
                <a:latin typeface="Calibri" panose="020F0502020204030204" pitchFamily="34" charset="0"/>
              </a:rPr>
              <a:t>. </a:t>
            </a:r>
            <a:r>
              <a:rPr lang="en-GB" sz="1300" dirty="0" err="1">
                <a:latin typeface="Calibri" panose="020F0502020204030204" pitchFamily="34" charset="0"/>
              </a:rPr>
              <a:t>Sanei</a:t>
            </a:r>
            <a:r>
              <a:rPr lang="en-GB" sz="1300" dirty="0">
                <a:latin typeface="Calibri" panose="020F0502020204030204" pitchFamily="34" charset="0"/>
              </a:rPr>
              <a:t> and J. A. Chambers, EEG signal processing. John Wiley &amp; Sons, 2013</a:t>
            </a:r>
            <a:r>
              <a:rPr lang="en-GB" sz="1300" dirty="0" smtClean="0">
                <a:latin typeface="Calibri" panose="020F0502020204030204" pitchFamily="34" charset="0"/>
              </a:rPr>
              <a:t>.</a:t>
            </a:r>
            <a:endParaRPr lang="en-GB" sz="1300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119" y="993849"/>
            <a:ext cx="8917556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300" dirty="0" smtClean="0">
                <a:latin typeface="Calibri" panose="020F0502020204030204" pitchFamily="34" charset="0"/>
              </a:rPr>
              <a:t>[Dalvand’18] F</a:t>
            </a:r>
            <a:r>
              <a:rPr lang="en-GB" sz="1300" dirty="0">
                <a:latin typeface="Calibri" panose="020F0502020204030204" pitchFamily="34" charset="0"/>
              </a:rPr>
              <a:t>. </a:t>
            </a:r>
            <a:r>
              <a:rPr lang="en-GB" sz="1300" dirty="0" err="1">
                <a:latin typeface="Calibri" panose="020F0502020204030204" pitchFamily="34" charset="0"/>
              </a:rPr>
              <a:t>Dalvand</a:t>
            </a:r>
            <a:r>
              <a:rPr lang="en-GB" sz="1300" dirty="0">
                <a:latin typeface="Calibri" panose="020F0502020204030204" pitchFamily="34" charset="0"/>
              </a:rPr>
              <a:t>, M. Kang, S. </a:t>
            </a:r>
            <a:r>
              <a:rPr lang="en-GB" sz="1300" dirty="0" err="1">
                <a:latin typeface="Calibri" panose="020F0502020204030204" pitchFamily="34" charset="0"/>
              </a:rPr>
              <a:t>Dalvand</a:t>
            </a:r>
            <a:r>
              <a:rPr lang="en-GB" sz="1300" dirty="0">
                <a:latin typeface="Calibri" panose="020F0502020204030204" pitchFamily="34" charset="0"/>
              </a:rPr>
              <a:t>, and M. </a:t>
            </a:r>
            <a:r>
              <a:rPr lang="en-GB" sz="1300" dirty="0" err="1">
                <a:latin typeface="Calibri" panose="020F0502020204030204" pitchFamily="34" charset="0"/>
              </a:rPr>
              <a:t>Pecht</a:t>
            </a:r>
            <a:r>
              <a:rPr lang="en-GB" sz="1300" dirty="0">
                <a:latin typeface="Calibri" panose="020F0502020204030204" pitchFamily="34" charset="0"/>
              </a:rPr>
              <a:t>, “Detection of generalized-roughness and single-point bearing faults using linear prediction-based current noise cancellation," </a:t>
            </a:r>
            <a:r>
              <a:rPr lang="en-GB" sz="1300" i="1" dirty="0">
                <a:latin typeface="Calibri" panose="020F0502020204030204" pitchFamily="34" charset="0"/>
              </a:rPr>
              <a:t>IEEE Trans. Ind. Electron</a:t>
            </a:r>
            <a:r>
              <a:rPr lang="en-GB" sz="1300" dirty="0">
                <a:latin typeface="Calibri" panose="020F0502020204030204" pitchFamily="34" charset="0"/>
              </a:rPr>
              <a:t>, vol. 65, no. 12, pp. 9728-9738, 2018.</a:t>
            </a:r>
          </a:p>
          <a:p>
            <a:pPr algn="just"/>
            <a:endParaRPr lang="en-US" sz="600" dirty="0">
              <a:latin typeface="Calibri" panose="020F0502020204030204" pitchFamily="34" charset="0"/>
            </a:endParaRPr>
          </a:p>
          <a:p>
            <a:pPr algn="just"/>
            <a:r>
              <a:rPr lang="en-GB" sz="1300" dirty="0">
                <a:latin typeface="Calibri" panose="020F0502020204030204" pitchFamily="34" charset="0"/>
              </a:rPr>
              <a:t>[</a:t>
            </a:r>
            <a:r>
              <a:rPr lang="en-GB" sz="1300" dirty="0" smtClean="0">
                <a:latin typeface="Calibri" panose="020F0502020204030204" pitchFamily="34" charset="0"/>
              </a:rPr>
              <a:t>Delgado-Prieto’18] M</a:t>
            </a:r>
            <a:r>
              <a:rPr lang="en-GB" sz="1300" dirty="0">
                <a:latin typeface="Calibri" panose="020F0502020204030204" pitchFamily="34" charset="0"/>
              </a:rPr>
              <a:t>. Delgado-Prieto, J. A. </a:t>
            </a:r>
            <a:r>
              <a:rPr lang="en-GB" sz="1300" dirty="0" err="1">
                <a:latin typeface="Calibri" panose="020F0502020204030204" pitchFamily="34" charset="0"/>
              </a:rPr>
              <a:t>Carino</a:t>
            </a:r>
            <a:r>
              <a:rPr lang="en-GB" sz="1300" dirty="0">
                <a:latin typeface="Calibri" panose="020F0502020204030204" pitchFamily="34" charset="0"/>
              </a:rPr>
              <a:t>-Corrales, J. J. Saucedo-</a:t>
            </a:r>
            <a:r>
              <a:rPr lang="en-GB" sz="1300" dirty="0" err="1">
                <a:latin typeface="Calibri" panose="020F0502020204030204" pitchFamily="34" charset="0"/>
              </a:rPr>
              <a:t>Dorantes</a:t>
            </a:r>
            <a:r>
              <a:rPr lang="en-GB" sz="1300" dirty="0">
                <a:latin typeface="Calibri" panose="020F0502020204030204" pitchFamily="34" charset="0"/>
              </a:rPr>
              <a:t>, R. de Jesus Romero-</a:t>
            </a:r>
            <a:r>
              <a:rPr lang="en-GB" sz="1300" dirty="0" err="1">
                <a:latin typeface="Calibri" panose="020F0502020204030204" pitchFamily="34" charset="0"/>
              </a:rPr>
              <a:t>Troncoso</a:t>
            </a:r>
            <a:r>
              <a:rPr lang="en-GB" sz="1300" dirty="0">
                <a:latin typeface="Calibri" panose="020F0502020204030204" pitchFamily="34" charset="0"/>
              </a:rPr>
              <a:t>, and R. A. </a:t>
            </a:r>
            <a:r>
              <a:rPr lang="en-GB" sz="1300" dirty="0" err="1">
                <a:latin typeface="Calibri" panose="020F0502020204030204" pitchFamily="34" charset="0"/>
              </a:rPr>
              <a:t>Osornio</a:t>
            </a:r>
            <a:r>
              <a:rPr lang="en-GB" sz="1300" dirty="0">
                <a:latin typeface="Calibri" panose="020F0502020204030204" pitchFamily="34" charset="0"/>
              </a:rPr>
              <a:t>-Rios</a:t>
            </a:r>
            <a:r>
              <a:rPr lang="en-GB" sz="1300" dirty="0" smtClean="0">
                <a:latin typeface="Calibri" panose="020F0502020204030204" pitchFamily="34" charset="0"/>
              </a:rPr>
              <a:t>, “</a:t>
            </a:r>
            <a:r>
              <a:rPr lang="en-GB" sz="1300" dirty="0">
                <a:latin typeface="Calibri" panose="020F0502020204030204" pitchFamily="34" charset="0"/>
              </a:rPr>
              <a:t>Thermography-based methodology for </a:t>
            </a:r>
            <a:r>
              <a:rPr lang="en-GB" sz="1300" dirty="0" err="1">
                <a:latin typeface="Calibri" panose="020F0502020204030204" pitchFamily="34" charset="0"/>
              </a:rPr>
              <a:t>multifault</a:t>
            </a:r>
            <a:r>
              <a:rPr lang="en-GB" sz="1300" dirty="0">
                <a:latin typeface="Calibri" panose="020F0502020204030204" pitchFamily="34" charset="0"/>
              </a:rPr>
              <a:t> diagnosis on kinematic chain</a:t>
            </a:r>
            <a:r>
              <a:rPr lang="en-GB" sz="1300" i="1" dirty="0">
                <a:latin typeface="Calibri" panose="020F0502020204030204" pitchFamily="34" charset="0"/>
              </a:rPr>
              <a:t>,” IEEE Trans. Ind. Inform</a:t>
            </a:r>
            <a:r>
              <a:rPr lang="en-GB" sz="1300" dirty="0">
                <a:latin typeface="Calibri" panose="020F0502020204030204" pitchFamily="34" charset="0"/>
              </a:rPr>
              <a:t>., vol. 14, no. 12, pp. 5553-5562, 2018</a:t>
            </a:r>
            <a:r>
              <a:rPr lang="en-GB" sz="13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endParaRPr lang="en-GB" sz="600" dirty="0">
              <a:latin typeface="Calibri" panose="020F0502020204030204" pitchFamily="34" charset="0"/>
            </a:endParaRPr>
          </a:p>
          <a:p>
            <a:pPr algn="just"/>
            <a:r>
              <a:rPr lang="en-GB" sz="1300" dirty="0">
                <a:latin typeface="Calibri" panose="020F0502020204030204" pitchFamily="34" charset="0"/>
              </a:rPr>
              <a:t>[Nandi’05] S. Nandi, H. A. </a:t>
            </a:r>
            <a:r>
              <a:rPr lang="en-GB" sz="1300" dirty="0" err="1">
                <a:latin typeface="Calibri" panose="020F0502020204030204" pitchFamily="34" charset="0"/>
              </a:rPr>
              <a:t>Toliyat</a:t>
            </a:r>
            <a:r>
              <a:rPr lang="en-GB" sz="1300" dirty="0">
                <a:latin typeface="Calibri" panose="020F0502020204030204" pitchFamily="34" charset="0"/>
              </a:rPr>
              <a:t>, and X. Li, “Condition Monitoring and Fault Diagnosis of Electrical Motors A Review</a:t>
            </a:r>
            <a:r>
              <a:rPr lang="en-GB" sz="1300" i="1" dirty="0">
                <a:latin typeface="Calibri" panose="020F0502020204030204" pitchFamily="34" charset="0"/>
              </a:rPr>
              <a:t>," IEEE Trans. Energy Convers.</a:t>
            </a:r>
            <a:r>
              <a:rPr lang="en-GB" sz="1300" dirty="0">
                <a:latin typeface="Calibri" panose="020F0502020204030204" pitchFamily="34" charset="0"/>
              </a:rPr>
              <a:t>, vol. 20, no. 4, pp. 719-729, 2005</a:t>
            </a:r>
          </a:p>
          <a:p>
            <a:pPr algn="just"/>
            <a:endParaRPr lang="en-US" sz="600" dirty="0">
              <a:latin typeface="Calibri" panose="020F0502020204030204" pitchFamily="34" charset="0"/>
            </a:endParaRPr>
          </a:p>
          <a:p>
            <a:pPr algn="just"/>
            <a:r>
              <a:rPr lang="en-GB" sz="1300" dirty="0">
                <a:latin typeface="Calibri" panose="020F0502020204030204" pitchFamily="34" charset="0"/>
              </a:rPr>
              <a:t>[Riera-Guasp’15] M. </a:t>
            </a:r>
            <a:r>
              <a:rPr lang="en-GB" sz="1300" dirty="0" err="1">
                <a:latin typeface="Calibri" panose="020F0502020204030204" pitchFamily="34" charset="0"/>
              </a:rPr>
              <a:t>Riera-Guasp</a:t>
            </a:r>
            <a:r>
              <a:rPr lang="en-GB" sz="1300" dirty="0">
                <a:latin typeface="Calibri" panose="020F0502020204030204" pitchFamily="34" charset="0"/>
              </a:rPr>
              <a:t>, J. A. Antonino-</a:t>
            </a:r>
            <a:r>
              <a:rPr lang="en-GB" sz="1300" dirty="0" err="1">
                <a:latin typeface="Calibri" panose="020F0502020204030204" pitchFamily="34" charset="0"/>
              </a:rPr>
              <a:t>Daviu</a:t>
            </a:r>
            <a:r>
              <a:rPr lang="en-GB" sz="1300" dirty="0">
                <a:latin typeface="Calibri" panose="020F0502020204030204" pitchFamily="34" charset="0"/>
              </a:rPr>
              <a:t>, and G.-A. </a:t>
            </a:r>
            <a:r>
              <a:rPr lang="en-GB" sz="1300" dirty="0" err="1">
                <a:latin typeface="Calibri" panose="020F0502020204030204" pitchFamily="34" charset="0"/>
              </a:rPr>
              <a:t>Capolino</a:t>
            </a:r>
            <a:r>
              <a:rPr lang="en-GB" sz="1300" dirty="0">
                <a:latin typeface="Calibri" panose="020F0502020204030204" pitchFamily="34" charset="0"/>
              </a:rPr>
              <a:t>, “Advances in Electrical Machine, Power Electronic, and Drive Condition Monitoring and Fault Detection: State of the Art," </a:t>
            </a:r>
            <a:r>
              <a:rPr lang="en-GB" sz="1300" i="1" dirty="0">
                <a:latin typeface="Calibri" panose="020F0502020204030204" pitchFamily="34" charset="0"/>
              </a:rPr>
              <a:t>IEEE Trans. Ind. Electron</a:t>
            </a:r>
            <a:r>
              <a:rPr lang="en-GB" sz="1300" dirty="0">
                <a:latin typeface="Calibri" panose="020F0502020204030204" pitchFamily="34" charset="0"/>
              </a:rPr>
              <a:t>., vol. 62, no. 3, pp. 1746-1759, 2015</a:t>
            </a:r>
            <a:r>
              <a:rPr lang="en-GB" sz="1300" dirty="0" smtClean="0">
                <a:latin typeface="Calibri" panose="020F0502020204030204" pitchFamily="34" charset="0"/>
              </a:rPr>
              <a:t>.</a:t>
            </a:r>
            <a:endParaRPr lang="en-GB" sz="1300" dirty="0">
              <a:latin typeface="Calibri" panose="020F0502020204030204" pitchFamily="34" charset="0"/>
            </a:endParaRPr>
          </a:p>
          <a:p>
            <a:pPr algn="just"/>
            <a:endParaRPr lang="en-GB" sz="600" dirty="0">
              <a:latin typeface="Calibri" panose="020F0502020204030204" pitchFamily="34" charset="0"/>
            </a:endParaRPr>
          </a:p>
          <a:p>
            <a:pPr algn="just"/>
            <a:r>
              <a:rPr lang="en-GB" sz="1300" dirty="0" smtClean="0">
                <a:latin typeface="Calibri" panose="020F0502020204030204" pitchFamily="34" charset="0"/>
              </a:rPr>
              <a:t>[Tu’19] X</a:t>
            </a:r>
            <a:r>
              <a:rPr lang="en-GB" sz="1300" dirty="0">
                <a:latin typeface="Calibri" panose="020F0502020204030204" pitchFamily="34" charset="0"/>
              </a:rPr>
              <a:t>. </a:t>
            </a:r>
            <a:r>
              <a:rPr lang="en-GB" sz="1300" dirty="0" err="1">
                <a:latin typeface="Calibri" panose="020F0502020204030204" pitchFamily="34" charset="0"/>
              </a:rPr>
              <a:t>Tu</a:t>
            </a:r>
            <a:r>
              <a:rPr lang="en-GB" sz="1300" dirty="0">
                <a:latin typeface="Calibri" panose="020F0502020204030204" pitchFamily="34" charset="0"/>
              </a:rPr>
              <a:t>, Y. Hu, F. Li, S. Abbas, Z. Liu, and W. </a:t>
            </a:r>
            <a:r>
              <a:rPr lang="en-GB" sz="1300" dirty="0" err="1">
                <a:latin typeface="Calibri" panose="020F0502020204030204" pitchFamily="34" charset="0"/>
              </a:rPr>
              <a:t>Bao</a:t>
            </a:r>
            <a:r>
              <a:rPr lang="en-GB" sz="1300" dirty="0">
                <a:latin typeface="Calibri" panose="020F0502020204030204" pitchFamily="34" charset="0"/>
              </a:rPr>
              <a:t>, “Demodulated high-order synchro-squeezing transform with application to machine fault diagnosis,” </a:t>
            </a:r>
            <a:r>
              <a:rPr lang="en-GB" sz="1300" i="1" dirty="0">
                <a:latin typeface="Calibri" panose="020F0502020204030204" pitchFamily="34" charset="0"/>
              </a:rPr>
              <a:t>IEEE Trans. Ind. Electron</a:t>
            </a:r>
            <a:r>
              <a:rPr lang="en-GB" sz="1300" dirty="0">
                <a:latin typeface="Calibri" panose="020F0502020204030204" pitchFamily="34" charset="0"/>
              </a:rPr>
              <a:t>, vol. 66, no. 4, pp. 3071-3081, 2019.</a:t>
            </a:r>
          </a:p>
          <a:p>
            <a:pPr algn="just"/>
            <a:endParaRPr lang="en-US" sz="600" dirty="0">
              <a:latin typeface="Calibri" panose="020F0502020204030204" pitchFamily="34" charset="0"/>
            </a:endParaRPr>
          </a:p>
          <a:p>
            <a:pPr algn="just"/>
            <a:r>
              <a:rPr lang="en-GB" sz="1300" dirty="0" smtClean="0">
                <a:latin typeface="Calibri" panose="020F0502020204030204" pitchFamily="34" charset="0"/>
              </a:rPr>
              <a:t>[Zhao’19] R</a:t>
            </a:r>
            <a:r>
              <a:rPr lang="en-GB" sz="1300" dirty="0">
                <a:latin typeface="Calibri" panose="020F0502020204030204" pitchFamily="34" charset="0"/>
              </a:rPr>
              <a:t>. Zhao, R. Yan, Z. Chen, K. Mao, P. Wang, and R. X. Gao, “Deep learning and its applications to machine health monitoring</a:t>
            </a:r>
            <a:r>
              <a:rPr lang="en-GB" sz="1300" dirty="0" smtClean="0">
                <a:latin typeface="Calibri" panose="020F0502020204030204" pitchFamily="34" charset="0"/>
              </a:rPr>
              <a:t>,“ </a:t>
            </a:r>
            <a:r>
              <a:rPr lang="en-GB" sz="1300" i="1" dirty="0" smtClean="0">
                <a:latin typeface="Calibri" panose="020F0502020204030204" pitchFamily="34" charset="0"/>
              </a:rPr>
              <a:t>Mech. Syst. Signal Process.</a:t>
            </a:r>
            <a:r>
              <a:rPr lang="en-GB" sz="1300" dirty="0" smtClean="0">
                <a:latin typeface="Calibri" panose="020F0502020204030204" pitchFamily="34" charset="0"/>
              </a:rPr>
              <a:t>, </a:t>
            </a:r>
            <a:r>
              <a:rPr lang="en-GB" sz="1300" dirty="0">
                <a:latin typeface="Calibri" panose="020F0502020204030204" pitchFamily="34" charset="0"/>
              </a:rPr>
              <a:t>vol. 115, pp. 213-237, 2019.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119" y="720986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Fault Detection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119" y="4054615"/>
            <a:ext cx="270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</a:rPr>
              <a:t>Non-Stationarity Detection</a:t>
            </a:r>
            <a:endParaRPr lang="en-GB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5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"/>
    </mc:Choice>
    <mc:Fallback>
      <p:transition spd="slow" advTm="1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9314" y="2361062"/>
            <a:ext cx="862148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Monotype Corsiva" pitchFamily="66" charset="0"/>
              </a:rPr>
              <a:t>Thank  </a:t>
            </a:r>
            <a:r>
              <a:rPr lang="en-US" sz="13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Monotype Corsiva" pitchFamily="66" charset="0"/>
              </a:rPr>
              <a:t>y</a:t>
            </a:r>
            <a:r>
              <a:rPr lang="en-US" sz="138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Monotype Corsiva" pitchFamily="66" charset="0"/>
              </a:rPr>
              <a:t>ou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5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4"/>
    </mc:Choice>
    <mc:Fallback>
      <p:transition spd="slow" advTm="9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4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85" name="Rectangle 7"/>
          <p:cNvSpPr/>
          <p:nvPr/>
        </p:nvSpPr>
        <p:spPr bwMode="auto">
          <a:xfrm>
            <a:off x="1797870" y="1543459"/>
            <a:ext cx="1810513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Stationary</a:t>
            </a:r>
          </a:p>
        </p:txBody>
      </p:sp>
      <p:sp>
        <p:nvSpPr>
          <p:cNvPr id="87" name="Rectangle 11"/>
          <p:cNvSpPr/>
          <p:nvPr/>
        </p:nvSpPr>
        <p:spPr bwMode="auto">
          <a:xfrm>
            <a:off x="6651550" y="1543459"/>
            <a:ext cx="1895546" cy="33855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Non-stationary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3289515" y="896291"/>
            <a:ext cx="2775657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Frequency Estimation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2625535" y="1234845"/>
            <a:ext cx="5120640" cy="316885"/>
            <a:chOff x="1048979" y="1157726"/>
            <a:chExt cx="5120640" cy="316885"/>
          </a:xfrm>
        </p:grpSpPr>
        <p:cxnSp>
          <p:nvCxnSpPr>
            <p:cNvPr id="93" name="Straight Connector 92"/>
            <p:cNvCxnSpPr/>
            <p:nvPr/>
          </p:nvCxnSpPr>
          <p:spPr bwMode="auto">
            <a:xfrm>
              <a:off x="1048979" y="1304995"/>
              <a:ext cx="512064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 bwMode="auto">
            <a:xfrm flipH="1">
              <a:off x="1060475" y="1291731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 bwMode="auto">
            <a:xfrm flipH="1">
              <a:off x="6166836" y="1291731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 bwMode="auto">
            <a:xfrm flipH="1">
              <a:off x="3098017" y="1157726"/>
              <a:ext cx="2771" cy="1371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1401629" y="1877995"/>
            <a:ext cx="3200400" cy="375604"/>
            <a:chOff x="1401629" y="1877995"/>
            <a:chExt cx="3200400" cy="375604"/>
          </a:xfrm>
        </p:grpSpPr>
        <p:cxnSp>
          <p:nvCxnSpPr>
            <p:cNvPr id="83" name="Straight Connector 82"/>
            <p:cNvCxnSpPr/>
            <p:nvPr/>
          </p:nvCxnSpPr>
          <p:spPr bwMode="auto">
            <a:xfrm>
              <a:off x="2636069" y="1877995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6" name="Group 145"/>
            <p:cNvGrpSpPr/>
            <p:nvPr/>
          </p:nvGrpSpPr>
          <p:grpSpPr>
            <a:xfrm>
              <a:off x="1401629" y="2070719"/>
              <a:ext cx="3200400" cy="182880"/>
              <a:chOff x="3210001" y="2617407"/>
              <a:chExt cx="3200400" cy="182880"/>
            </a:xfrm>
          </p:grpSpPr>
          <p:cxnSp>
            <p:nvCxnSpPr>
              <p:cNvPr id="129" name="Straight Connector 128"/>
              <p:cNvCxnSpPr/>
              <p:nvPr/>
            </p:nvCxnSpPr>
            <p:spPr bwMode="auto">
              <a:xfrm>
                <a:off x="3210001" y="2620280"/>
                <a:ext cx="320040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 bwMode="auto">
              <a:xfrm flipH="1">
                <a:off x="3218806" y="2617407"/>
                <a:ext cx="0" cy="182880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 bwMode="auto">
              <a:xfrm flipH="1">
                <a:off x="6396898" y="2617407"/>
                <a:ext cx="0" cy="182880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7" name="Rectangle 146"/>
          <p:cNvSpPr/>
          <p:nvPr/>
        </p:nvSpPr>
        <p:spPr bwMode="auto">
          <a:xfrm>
            <a:off x="689218" y="2244169"/>
            <a:ext cx="156617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Rayleigh </a:t>
            </a: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Quotient </a:t>
            </a:r>
            <a:r>
              <a:rPr lang="en-GB" sz="1600" b="1" kern="0" dirty="0">
                <a:solidFill>
                  <a:srgbClr val="990000"/>
                </a:solidFill>
                <a:latin typeface="Arial"/>
              </a:rPr>
              <a:t>(</a:t>
            </a:r>
            <a:r>
              <a:rPr lang="en-IN" sz="1600" b="1" kern="0" dirty="0" smtClean="0">
                <a:solidFill>
                  <a:srgbClr val="990000"/>
                </a:solidFill>
                <a:latin typeface="Arial"/>
              </a:rPr>
              <a:t>P1)</a:t>
            </a:r>
            <a:endParaRPr lang="en-US" sz="16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3747145" y="2258741"/>
            <a:ext cx="1566178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Bayesian</a:t>
            </a:r>
          </a:p>
          <a:p>
            <a:pPr algn="ctr" eaLnBrk="0" hangingPunct="0"/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MAP </a:t>
            </a:r>
            <a:r>
              <a:rPr lang="en-GB" sz="1600" b="1" kern="0" dirty="0">
                <a:solidFill>
                  <a:srgbClr val="990000"/>
                </a:solidFill>
                <a:latin typeface="Arial"/>
              </a:rPr>
              <a:t>(</a:t>
            </a:r>
            <a:r>
              <a:rPr lang="en-IN" sz="1600" b="1" kern="0" dirty="0" smtClean="0">
                <a:solidFill>
                  <a:srgbClr val="990000"/>
                </a:solidFill>
                <a:latin typeface="Arial"/>
              </a:rPr>
              <a:t>P6)</a:t>
            </a:r>
            <a:endParaRPr lang="en-US" sz="16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0" name="Rectangle 169"/>
          <p:cNvSpPr/>
          <p:nvPr/>
        </p:nvSpPr>
        <p:spPr bwMode="auto">
          <a:xfrm>
            <a:off x="6689220" y="2092638"/>
            <a:ext cx="1820206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Constrained </a:t>
            </a:r>
            <a:r>
              <a:rPr lang="en-US" sz="1600" dirty="0" err="1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Kalman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Filter </a:t>
            </a:r>
            <a:r>
              <a:rPr lang="en-GB" sz="1600" b="1" kern="0" dirty="0">
                <a:solidFill>
                  <a:srgbClr val="990000"/>
                </a:solidFill>
                <a:latin typeface="Arial"/>
              </a:rPr>
              <a:t>(</a:t>
            </a:r>
            <a:r>
              <a:rPr lang="en-IN" sz="1600" b="1" kern="0" dirty="0" smtClean="0">
                <a:solidFill>
                  <a:srgbClr val="990000"/>
                </a:solidFill>
                <a:latin typeface="Arial"/>
              </a:rPr>
              <a:t>P2)</a:t>
            </a: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1600" dirty="0">
              <a:solidFill>
                <a:schemeClr val="accent5">
                  <a:lumMod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 bwMode="auto">
          <a:xfrm>
            <a:off x="291086" y="131763"/>
            <a:ext cx="8136242" cy="557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30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3000" b="1">
                <a:solidFill>
                  <a:schemeClr val="hlink"/>
                </a:solidFill>
              </a:defRPr>
            </a:lvl2pPr>
            <a:lvl3pPr eaLnBrk="0" hangingPunct="0">
              <a:defRPr sz="3000" b="1">
                <a:solidFill>
                  <a:schemeClr val="hlink"/>
                </a:solidFill>
              </a:defRPr>
            </a:lvl3pPr>
            <a:lvl4pPr eaLnBrk="0" hangingPunct="0">
              <a:defRPr sz="3000" b="1">
                <a:solidFill>
                  <a:schemeClr val="hlink"/>
                </a:solidFill>
              </a:defRPr>
            </a:lvl4pPr>
            <a:lvl5pPr eaLnBrk="0" hangingPunct="0">
              <a:defRPr sz="3000" b="1">
                <a:solidFill>
                  <a:schemeClr val="hlink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Scope, Outline, and Overview of the Research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46388" y="3052146"/>
            <a:ext cx="2451838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Statistical comparison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Noise Analysis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Resolution Analysis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297187" y="3036252"/>
            <a:ext cx="2451838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Statistical comparison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Noise Analysis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Resolution Analysis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172200" y="2874256"/>
            <a:ext cx="2854247" cy="156966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Estimate frequencies of multiple time-varying components simultaneously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Statistical evaluation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Gravitational waves for black hole merger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 flipH="1">
            <a:off x="1395345" y="2855371"/>
            <a:ext cx="0" cy="18288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 flipH="1">
            <a:off x="4515799" y="2857871"/>
            <a:ext cx="0" cy="18288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 bwMode="auto">
          <a:xfrm>
            <a:off x="246388" y="5573769"/>
            <a:ext cx="2451838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Detect SCIM faults from </a:t>
            </a:r>
            <a:r>
              <a:rPr lang="en-US" sz="2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vibration </a:t>
            </a:r>
            <a:r>
              <a:rPr lang="en-GB" sz="2000" b="1" kern="0" dirty="0">
                <a:solidFill>
                  <a:srgbClr val="990000"/>
                </a:solidFill>
                <a:latin typeface="Arial"/>
              </a:rPr>
              <a:t>(</a:t>
            </a:r>
            <a:r>
              <a:rPr lang="en-IN" sz="2000" b="1" kern="0" dirty="0" smtClean="0">
                <a:solidFill>
                  <a:srgbClr val="990000"/>
                </a:solidFill>
                <a:latin typeface="Arial"/>
              </a:rPr>
              <a:t>P4)</a:t>
            </a:r>
            <a:endParaRPr lang="en-US" sz="20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3101280" y="5572021"/>
            <a:ext cx="2857907" cy="101566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Implementation </a:t>
            </a:r>
            <a:r>
              <a:rPr lang="en-GB" sz="2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for </a:t>
            </a:r>
            <a:r>
              <a:rPr lang="en-GB" sz="20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IoT</a:t>
            </a:r>
            <a:r>
              <a:rPr lang="en-GB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-based fault </a:t>
            </a:r>
            <a:r>
              <a:rPr lang="en-GB" sz="2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detector using stator current </a:t>
            </a:r>
            <a:r>
              <a:rPr lang="en-GB" sz="2000" b="1" kern="0" dirty="0">
                <a:solidFill>
                  <a:srgbClr val="990000"/>
                </a:solidFill>
                <a:latin typeface="Arial"/>
              </a:rPr>
              <a:t>(</a:t>
            </a:r>
            <a:r>
              <a:rPr lang="en-IN" sz="2000" b="1" kern="0" dirty="0" smtClean="0">
                <a:solidFill>
                  <a:srgbClr val="990000"/>
                </a:solidFill>
                <a:latin typeface="Arial"/>
              </a:rPr>
              <a:t>P7)</a:t>
            </a:r>
            <a:endParaRPr lang="en-GB" sz="20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172200" y="5580242"/>
            <a:ext cx="2854247" cy="101566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Suppression </a:t>
            </a:r>
            <a:r>
              <a:rPr lang="en-GB" sz="20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of multiple dominant </a:t>
            </a:r>
            <a:r>
              <a:rPr lang="en-GB" sz="2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components     	</a:t>
            </a:r>
            <a:r>
              <a:rPr lang="en-GB" b="1" kern="0" dirty="0">
                <a:solidFill>
                  <a:srgbClr val="990000"/>
                </a:solidFill>
                <a:latin typeface="Arial"/>
                <a:ea typeface="+mj-ea"/>
                <a:cs typeface="+mj-cs"/>
              </a:rPr>
              <a:t>(</a:t>
            </a:r>
            <a:r>
              <a:rPr lang="en-IN" b="1" kern="0" dirty="0" smtClean="0">
                <a:solidFill>
                  <a:srgbClr val="990000"/>
                </a:solidFill>
                <a:latin typeface="Arial"/>
                <a:ea typeface="+mj-ea"/>
                <a:cs typeface="+mj-cs"/>
              </a:rPr>
              <a:t>P3)</a:t>
            </a:r>
            <a:endParaRPr lang="en-GB" sz="20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8335" y="648282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" name="Straight Arrow Connector 6"/>
          <p:cNvCxnSpPr>
            <a:stCxn id="87" idx="2"/>
            <a:endCxn id="170" idx="0"/>
          </p:cNvCxnSpPr>
          <p:nvPr/>
        </p:nvCxnSpPr>
        <p:spPr bwMode="auto">
          <a:xfrm>
            <a:off x="7599323" y="1882012"/>
            <a:ext cx="0" cy="21062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70" idx="2"/>
            <a:endCxn id="33" idx="0"/>
          </p:cNvCxnSpPr>
          <p:nvPr/>
        </p:nvCxnSpPr>
        <p:spPr bwMode="auto">
          <a:xfrm>
            <a:off x="7599323" y="2677413"/>
            <a:ext cx="1" cy="1968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>
            <a:off x="180311" y="5355774"/>
            <a:ext cx="890336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/>
          <p:cNvCxnSpPr>
            <a:stCxn id="31" idx="2"/>
            <a:endCxn id="37" idx="0"/>
          </p:cNvCxnSpPr>
          <p:nvPr/>
        </p:nvCxnSpPr>
        <p:spPr bwMode="auto">
          <a:xfrm>
            <a:off x="1472307" y="3883143"/>
            <a:ext cx="0" cy="169062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2" idx="2"/>
            <a:endCxn id="39" idx="0"/>
          </p:cNvCxnSpPr>
          <p:nvPr/>
        </p:nvCxnSpPr>
        <p:spPr bwMode="auto">
          <a:xfrm>
            <a:off x="4523106" y="3867249"/>
            <a:ext cx="7128" cy="17047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3" idx="2"/>
            <a:endCxn id="42" idx="0"/>
          </p:cNvCxnSpPr>
          <p:nvPr/>
        </p:nvCxnSpPr>
        <p:spPr bwMode="auto">
          <a:xfrm>
            <a:off x="7599324" y="4443916"/>
            <a:ext cx="0" cy="113632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 bwMode="auto">
          <a:xfrm>
            <a:off x="1692620" y="4099389"/>
            <a:ext cx="2591883" cy="101566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Minimum distance detector for inherent fault component </a:t>
            </a:r>
            <a:r>
              <a:rPr lang="en-GB" sz="2000" b="1" kern="0" dirty="0">
                <a:solidFill>
                  <a:srgbClr val="990000"/>
                </a:solidFill>
                <a:latin typeface="Arial"/>
              </a:rPr>
              <a:t>(</a:t>
            </a:r>
            <a:r>
              <a:rPr lang="en-IN" sz="2000" b="1" kern="0" dirty="0" smtClean="0">
                <a:solidFill>
                  <a:srgbClr val="990000"/>
                </a:solidFill>
                <a:latin typeface="Arial"/>
              </a:rPr>
              <a:t>P5)</a:t>
            </a:r>
            <a:endParaRPr lang="en-IN" sz="20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08335" y="7371812"/>
            <a:ext cx="4559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Hypothesis testing and automatic </a:t>
            </a:r>
            <a:r>
              <a:rPr lang="en-US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thresholding</a:t>
            </a:r>
            <a:endParaRPr lang="en-US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rot="5400000">
            <a:off x="3993227" y="3509419"/>
            <a:ext cx="39319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93"/>
    </mc:Choice>
    <mc:Fallback>
      <p:transition spd="slow" advTm="100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5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85" name="Rectangle 7"/>
          <p:cNvSpPr/>
          <p:nvPr/>
        </p:nvSpPr>
        <p:spPr bwMode="auto">
          <a:xfrm>
            <a:off x="221314" y="1521425"/>
            <a:ext cx="1810513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Classical</a:t>
            </a:r>
          </a:p>
        </p:txBody>
      </p:sp>
      <p:sp>
        <p:nvSpPr>
          <p:cNvPr id="87" name="Rectangle 11"/>
          <p:cNvSpPr/>
          <p:nvPr/>
        </p:nvSpPr>
        <p:spPr bwMode="auto">
          <a:xfrm>
            <a:off x="4267886" y="1521425"/>
            <a:ext cx="1895546" cy="33855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High Resolution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557449" y="2097086"/>
            <a:ext cx="1508760" cy="5847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Limited Resolution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292026" y="1871639"/>
            <a:ext cx="241402" cy="512979"/>
            <a:chOff x="292026" y="1871639"/>
            <a:chExt cx="241402" cy="512979"/>
          </a:xfrm>
        </p:grpSpPr>
        <p:cxnSp>
          <p:nvCxnSpPr>
            <p:cNvPr id="115" name="Straight Connector 114"/>
            <p:cNvCxnSpPr/>
            <p:nvPr/>
          </p:nvCxnSpPr>
          <p:spPr bwMode="auto">
            <a:xfrm>
              <a:off x="300648" y="1871639"/>
              <a:ext cx="0" cy="512979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 bwMode="auto">
            <a:xfrm flipV="1">
              <a:off x="292026" y="2372871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 bwMode="auto">
          <a:xfrm>
            <a:off x="1712959" y="896291"/>
            <a:ext cx="2775657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Spectral Estimator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1048979" y="1234845"/>
            <a:ext cx="4190044" cy="316885"/>
            <a:chOff x="1048979" y="1157726"/>
            <a:chExt cx="4190044" cy="316885"/>
          </a:xfrm>
        </p:grpSpPr>
        <p:cxnSp>
          <p:nvCxnSpPr>
            <p:cNvPr id="93" name="Straight Connector 92"/>
            <p:cNvCxnSpPr/>
            <p:nvPr/>
          </p:nvCxnSpPr>
          <p:spPr bwMode="auto">
            <a:xfrm>
              <a:off x="1048979" y="1294604"/>
              <a:ext cx="419004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 bwMode="auto">
            <a:xfrm flipH="1">
              <a:off x="1060475" y="1291731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 bwMode="auto">
            <a:xfrm flipH="1">
              <a:off x="5230402" y="1291731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 bwMode="auto">
            <a:xfrm flipH="1">
              <a:off x="3098017" y="1157726"/>
              <a:ext cx="2771" cy="1371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Rectangle 103"/>
          <p:cNvSpPr/>
          <p:nvPr/>
        </p:nvSpPr>
        <p:spPr bwMode="auto">
          <a:xfrm>
            <a:off x="2616394" y="2148846"/>
            <a:ext cx="1579429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Parametric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3293431" y="1848895"/>
            <a:ext cx="4190044" cy="294851"/>
            <a:chOff x="1048979" y="1168743"/>
            <a:chExt cx="4190044" cy="294851"/>
          </a:xfrm>
        </p:grpSpPr>
        <p:cxnSp>
          <p:nvCxnSpPr>
            <p:cNvPr id="123" name="Straight Connector 122"/>
            <p:cNvCxnSpPr/>
            <p:nvPr/>
          </p:nvCxnSpPr>
          <p:spPr bwMode="auto">
            <a:xfrm>
              <a:off x="1048979" y="1294604"/>
              <a:ext cx="4190044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 bwMode="auto">
            <a:xfrm flipH="1">
              <a:off x="1060475" y="1280714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 bwMode="auto">
            <a:xfrm flipH="1">
              <a:off x="5230402" y="1280714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 bwMode="auto">
            <a:xfrm flipH="1">
              <a:off x="3098017" y="1168743"/>
              <a:ext cx="2771" cy="1371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Rectangle 126"/>
          <p:cNvSpPr/>
          <p:nvPr/>
        </p:nvSpPr>
        <p:spPr bwMode="auto">
          <a:xfrm>
            <a:off x="6096322" y="2149769"/>
            <a:ext cx="2268000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Eigen-based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[</a:t>
            </a:r>
            <a:r>
              <a:rPr lang="en-GB" sz="11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Hoang’17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]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3919448" y="2318123"/>
            <a:ext cx="1480619" cy="559283"/>
            <a:chOff x="3919448" y="2241004"/>
            <a:chExt cx="1480619" cy="559283"/>
          </a:xfrm>
        </p:grpSpPr>
        <p:cxnSp>
          <p:nvCxnSpPr>
            <p:cNvPr id="101" name="Straight Connector 100"/>
            <p:cNvCxnSpPr/>
            <p:nvPr/>
          </p:nvCxnSpPr>
          <p:spPr bwMode="auto">
            <a:xfrm flipV="1">
              <a:off x="4195823" y="2241004"/>
              <a:ext cx="457200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 bwMode="auto">
            <a:xfrm>
              <a:off x="3919448" y="2620280"/>
              <a:ext cx="1480619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 bwMode="auto">
            <a:xfrm flipH="1">
              <a:off x="3923510" y="2617407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 bwMode="auto">
            <a:xfrm flipH="1">
              <a:off x="5397021" y="2617407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 bwMode="auto">
            <a:xfrm flipH="1">
              <a:off x="4643508" y="2241028"/>
              <a:ext cx="979" cy="36576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718955" y="2681861"/>
            <a:ext cx="1795910" cy="1732090"/>
            <a:chOff x="928278" y="2604742"/>
            <a:chExt cx="1795910" cy="1732090"/>
          </a:xfrm>
        </p:grpSpPr>
        <p:sp>
          <p:nvSpPr>
            <p:cNvPr id="106" name="Rectangle 105"/>
            <p:cNvSpPr/>
            <p:nvPr/>
          </p:nvSpPr>
          <p:spPr bwMode="auto">
            <a:xfrm>
              <a:off x="1158010" y="2824306"/>
              <a:ext cx="1566178" cy="3385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DFT</a:t>
              </a:r>
            </a:p>
          </p:txBody>
        </p:sp>
        <p:cxnSp>
          <p:nvCxnSpPr>
            <p:cNvPr id="99" name="Straight Connector 98"/>
            <p:cNvCxnSpPr/>
            <p:nvPr/>
          </p:nvCxnSpPr>
          <p:spPr bwMode="auto">
            <a:xfrm>
              <a:off x="952174" y="2604742"/>
              <a:ext cx="0" cy="132588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auto">
            <a:xfrm flipV="1">
              <a:off x="937500" y="3012253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Rectangle 134"/>
            <p:cNvSpPr/>
            <p:nvPr/>
          </p:nvSpPr>
          <p:spPr bwMode="auto">
            <a:xfrm>
              <a:off x="1158010" y="3291545"/>
              <a:ext cx="1566178" cy="3385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 err="1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Periodogram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1158010" y="3752057"/>
              <a:ext cx="1566178" cy="584775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Modified-</a:t>
              </a:r>
              <a:r>
                <a:rPr lang="en-US" sz="1600" dirty="0" err="1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periodogram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 bwMode="auto">
            <a:xfrm flipV="1">
              <a:off x="928278" y="3460822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 bwMode="auto">
            <a:xfrm flipV="1">
              <a:off x="937500" y="3921334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3279106" y="3217102"/>
            <a:ext cx="1802172" cy="1637974"/>
            <a:chOff x="3375945" y="2410281"/>
            <a:chExt cx="1802172" cy="1637974"/>
          </a:xfrm>
        </p:grpSpPr>
        <p:sp>
          <p:nvSpPr>
            <p:cNvPr id="105" name="Rectangle 104"/>
            <p:cNvSpPr/>
            <p:nvPr/>
          </p:nvSpPr>
          <p:spPr bwMode="auto">
            <a:xfrm>
              <a:off x="3611939" y="3214998"/>
              <a:ext cx="1566178" cy="3385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ARMA-spectrum</a:t>
              </a: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3611939" y="2727693"/>
              <a:ext cx="1566178" cy="3385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AR-spectrum</a:t>
              </a: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3611939" y="3709701"/>
              <a:ext cx="1566178" cy="3385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MA-spectrum</a:t>
              </a:r>
            </a:p>
          </p:txBody>
        </p:sp>
        <p:cxnSp>
          <p:nvCxnSpPr>
            <p:cNvPr id="141" name="Straight Connector 140"/>
            <p:cNvCxnSpPr/>
            <p:nvPr/>
          </p:nvCxnSpPr>
          <p:spPr bwMode="auto">
            <a:xfrm>
              <a:off x="3375945" y="2410281"/>
              <a:ext cx="0" cy="146304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 bwMode="auto">
            <a:xfrm flipV="1">
              <a:off x="3390040" y="2899505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 bwMode="auto">
            <a:xfrm flipV="1">
              <a:off x="3390040" y="3416243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 bwMode="auto">
            <a:xfrm flipV="1">
              <a:off x="3390040" y="3868040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7" name="Rectangle 146"/>
          <p:cNvSpPr/>
          <p:nvPr/>
        </p:nvSpPr>
        <p:spPr bwMode="auto">
          <a:xfrm>
            <a:off x="2934241" y="2879684"/>
            <a:ext cx="1566178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Classical</a:t>
            </a:r>
          </a:p>
        </p:txBody>
      </p:sp>
      <p:sp>
        <p:nvSpPr>
          <p:cNvPr id="148" name="Rectangle 147"/>
          <p:cNvSpPr/>
          <p:nvPr/>
        </p:nvSpPr>
        <p:spPr bwMode="auto">
          <a:xfrm>
            <a:off x="4796091" y="2875710"/>
            <a:ext cx="1566178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Bayesian </a:t>
            </a: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[badiu’17]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572227" y="3217102"/>
            <a:ext cx="1802172" cy="1592160"/>
            <a:chOff x="3375945" y="2410281"/>
            <a:chExt cx="1802172" cy="1592160"/>
          </a:xfrm>
        </p:grpSpPr>
        <p:sp>
          <p:nvSpPr>
            <p:cNvPr id="150" name="Rectangle 149"/>
            <p:cNvSpPr/>
            <p:nvPr/>
          </p:nvSpPr>
          <p:spPr bwMode="auto">
            <a:xfrm>
              <a:off x="3611939" y="3214998"/>
              <a:ext cx="1566178" cy="3385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Tikhonov</a:t>
              </a: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3611939" y="2727693"/>
              <a:ext cx="1566178" cy="3385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Gaussian</a:t>
              </a: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3611939" y="3694664"/>
              <a:ext cx="1566178" cy="307777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Bernoulli-Gaussian</a:t>
              </a:r>
            </a:p>
          </p:txBody>
        </p:sp>
        <p:cxnSp>
          <p:nvCxnSpPr>
            <p:cNvPr id="153" name="Straight Connector 152"/>
            <p:cNvCxnSpPr/>
            <p:nvPr/>
          </p:nvCxnSpPr>
          <p:spPr bwMode="auto">
            <a:xfrm>
              <a:off x="3375945" y="2410281"/>
              <a:ext cx="0" cy="146304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 bwMode="auto">
            <a:xfrm flipV="1">
              <a:off x="3390040" y="2899505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 bwMode="auto">
            <a:xfrm flipV="1">
              <a:off x="3390040" y="3416243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 bwMode="auto">
            <a:xfrm flipV="1">
              <a:off x="3390040" y="3853003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4892297" y="5263828"/>
            <a:ext cx="3200400" cy="182880"/>
            <a:chOff x="3919447" y="2617407"/>
            <a:chExt cx="3200400" cy="182880"/>
          </a:xfrm>
        </p:grpSpPr>
        <p:cxnSp>
          <p:nvCxnSpPr>
            <p:cNvPr id="159" name="Straight Connector 158"/>
            <p:cNvCxnSpPr/>
            <p:nvPr/>
          </p:nvCxnSpPr>
          <p:spPr bwMode="auto">
            <a:xfrm>
              <a:off x="3919447" y="2620280"/>
              <a:ext cx="32004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 bwMode="auto">
            <a:xfrm flipH="1">
              <a:off x="3923510" y="2617407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 bwMode="auto">
            <a:xfrm flipH="1">
              <a:off x="5421735" y="2617407"/>
              <a:ext cx="0" cy="18288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Rectangle 162"/>
          <p:cNvSpPr/>
          <p:nvPr/>
        </p:nvSpPr>
        <p:spPr bwMode="auto">
          <a:xfrm>
            <a:off x="3907091" y="5448986"/>
            <a:ext cx="1566178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MAP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[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Fu’07]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5768941" y="5458867"/>
            <a:ext cx="1566178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MMSE</a:t>
            </a:r>
          </a:p>
        </p:txBody>
      </p:sp>
      <p:sp>
        <p:nvSpPr>
          <p:cNvPr id="165" name="Rectangle 164"/>
          <p:cNvSpPr/>
          <p:nvPr/>
        </p:nvSpPr>
        <p:spPr bwMode="auto">
          <a:xfrm>
            <a:off x="7565465" y="5458867"/>
            <a:ext cx="1566178" cy="338554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Sparse-Bayes L1</a:t>
            </a:r>
          </a:p>
        </p:txBody>
      </p:sp>
      <p:cxnSp>
        <p:nvCxnSpPr>
          <p:cNvPr id="166" name="Straight Connector 165"/>
          <p:cNvCxnSpPr/>
          <p:nvPr/>
        </p:nvCxnSpPr>
        <p:spPr bwMode="auto">
          <a:xfrm flipH="1">
            <a:off x="8106680" y="5255382"/>
            <a:ext cx="0" cy="18288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 bwMode="auto">
          <a:xfrm flipV="1">
            <a:off x="5567544" y="5031088"/>
            <a:ext cx="822960" cy="0"/>
          </a:xfrm>
          <a:prstGeom prst="line">
            <a:avLst/>
          </a:prstGeom>
          <a:solidFill>
            <a:schemeClr val="accent3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 bwMode="auto">
          <a:xfrm flipH="1">
            <a:off x="6392486" y="5031112"/>
            <a:ext cx="979" cy="36576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9" name="Group 168"/>
          <p:cNvGrpSpPr/>
          <p:nvPr/>
        </p:nvGrpSpPr>
        <p:grpSpPr>
          <a:xfrm>
            <a:off x="7012405" y="2500679"/>
            <a:ext cx="1802172" cy="889880"/>
            <a:chOff x="3375945" y="2410281"/>
            <a:chExt cx="1802172" cy="889880"/>
          </a:xfrm>
        </p:grpSpPr>
        <p:sp>
          <p:nvSpPr>
            <p:cNvPr id="170" name="Rectangle 169"/>
            <p:cNvSpPr/>
            <p:nvPr/>
          </p:nvSpPr>
          <p:spPr bwMode="auto">
            <a:xfrm>
              <a:off x="3611939" y="2961607"/>
              <a:ext cx="1566178" cy="3385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ESPRIT</a:t>
              </a: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3611939" y="2485321"/>
              <a:ext cx="1566178" cy="3385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MUSIC</a:t>
              </a:r>
            </a:p>
          </p:txBody>
        </p:sp>
        <p:cxnSp>
          <p:nvCxnSpPr>
            <p:cNvPr id="173" name="Straight Connector 172"/>
            <p:cNvCxnSpPr/>
            <p:nvPr/>
          </p:nvCxnSpPr>
          <p:spPr bwMode="auto">
            <a:xfrm>
              <a:off x="3375945" y="2410281"/>
              <a:ext cx="0" cy="73152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auto">
            <a:xfrm flipV="1">
              <a:off x="3390040" y="2701200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auto">
            <a:xfrm flipV="1">
              <a:off x="3390040" y="3129801"/>
              <a:ext cx="241402" cy="0"/>
            </a:xfrm>
            <a:prstGeom prst="line">
              <a:avLst/>
            </a:prstGeom>
            <a:solidFill>
              <a:schemeClr val="accent3">
                <a:lumMod val="95000"/>
              </a:schemeClr>
            </a:solidFill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0" name="Straight Connector 179"/>
          <p:cNvCxnSpPr/>
          <p:nvPr/>
        </p:nvCxnSpPr>
        <p:spPr bwMode="auto">
          <a:xfrm>
            <a:off x="5572227" y="4680142"/>
            <a:ext cx="0" cy="350946"/>
          </a:xfrm>
          <a:prstGeom prst="line">
            <a:avLst/>
          </a:prstGeom>
          <a:solidFill>
            <a:schemeClr val="accent3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1" name="Rectangle 7"/>
          <p:cNvSpPr/>
          <p:nvPr/>
        </p:nvSpPr>
        <p:spPr bwMode="auto">
          <a:xfrm>
            <a:off x="121535" y="4805448"/>
            <a:ext cx="4023363" cy="4001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Proposition 1: Rayleigh Quotient</a:t>
            </a:r>
          </a:p>
        </p:txBody>
      </p:sp>
      <p:sp>
        <p:nvSpPr>
          <p:cNvPr id="182" name="Rectangle 7"/>
          <p:cNvSpPr/>
          <p:nvPr/>
        </p:nvSpPr>
        <p:spPr bwMode="auto">
          <a:xfrm>
            <a:off x="121535" y="6010665"/>
            <a:ext cx="4938375" cy="40011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5">
                    <a:lumMod val="25000"/>
                  </a:schemeClr>
                </a:solidFill>
                <a:latin typeface="Calibri" pitchFamily="34" charset="0"/>
                <a:cs typeface="Calibri" pitchFamily="34" charset="0"/>
              </a:rPr>
              <a:t>Proposition 2: Gauss-Markov Bayes MAP</a:t>
            </a:r>
          </a:p>
        </p:txBody>
      </p:sp>
      <p:sp>
        <p:nvSpPr>
          <p:cNvPr id="183" name="Rectangle 182"/>
          <p:cNvSpPr/>
          <p:nvPr/>
        </p:nvSpPr>
        <p:spPr bwMode="auto">
          <a:xfrm>
            <a:off x="862188" y="3314391"/>
            <a:ext cx="1737360" cy="457200"/>
          </a:xfrm>
          <a:prstGeom prst="rect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7218115" y="2535508"/>
            <a:ext cx="1645920" cy="429768"/>
          </a:xfrm>
          <a:prstGeom prst="rect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5" name="Rectangle 184"/>
          <p:cNvSpPr/>
          <p:nvPr/>
        </p:nvSpPr>
        <p:spPr bwMode="auto">
          <a:xfrm>
            <a:off x="3475229" y="3492550"/>
            <a:ext cx="1645920" cy="429768"/>
          </a:xfrm>
          <a:prstGeom prst="rect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588" y="5141643"/>
            <a:ext cx="2846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Accurate frequency estimation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Noise robust</a:t>
            </a:r>
          </a:p>
          <a:p>
            <a:pPr marL="109538" indent="-109538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Accurate amplitude</a:t>
            </a:r>
            <a:endParaRPr lang="en-GB" sz="1600" dirty="0">
              <a:latin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7260" y="6293623"/>
            <a:ext cx="4071440" cy="584775"/>
            <a:chOff x="297260" y="6293623"/>
            <a:chExt cx="4071440" cy="584775"/>
          </a:xfrm>
        </p:grpSpPr>
        <p:sp>
          <p:nvSpPr>
            <p:cNvPr id="77" name="TextBox 76"/>
            <p:cNvSpPr txBox="1"/>
            <p:nvPr/>
          </p:nvSpPr>
          <p:spPr>
            <a:xfrm>
              <a:off x="297260" y="6293623"/>
              <a:ext cx="28467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</a:rPr>
                <a:t>Accurate frequency estimation</a:t>
              </a:r>
            </a:p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</a:rPr>
                <a:t>High resolution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79106" y="6322764"/>
              <a:ext cx="1089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Calibri" panose="020F0502020204030204" pitchFamily="34" charset="0"/>
                </a:rPr>
                <a:t>Recursive</a:t>
              </a:r>
            </a:p>
          </p:txBody>
        </p:sp>
      </p:grpSp>
      <p:sp>
        <p:nvSpPr>
          <p:cNvPr id="80" name="Title 1"/>
          <p:cNvSpPr txBox="1">
            <a:spLocks/>
          </p:cNvSpPr>
          <p:nvPr/>
        </p:nvSpPr>
        <p:spPr bwMode="auto">
          <a:xfrm>
            <a:off x="357188" y="131763"/>
            <a:ext cx="7980200" cy="557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30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3000" b="1">
                <a:solidFill>
                  <a:schemeClr val="hlink"/>
                </a:solidFill>
              </a:defRPr>
            </a:lvl2pPr>
            <a:lvl3pPr eaLnBrk="0" hangingPunct="0">
              <a:defRPr sz="3000" b="1">
                <a:solidFill>
                  <a:schemeClr val="hlink"/>
                </a:solidFill>
              </a:defRPr>
            </a:lvl3pPr>
            <a:lvl4pPr eaLnBrk="0" hangingPunct="0">
              <a:defRPr sz="3000" b="1">
                <a:solidFill>
                  <a:schemeClr val="hlink"/>
                </a:solidFill>
              </a:defRPr>
            </a:lvl4pPr>
            <a:lvl5pPr eaLnBrk="0" hangingPunct="0">
              <a:defRPr sz="3000" b="1">
                <a:solidFill>
                  <a:schemeClr val="hlink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9pPr>
          </a:lstStyle>
          <a:p>
            <a:r>
              <a:rPr lang="en-US" sz="2800" dirty="0"/>
              <a:t>Spectral Estimators – Review</a:t>
            </a:r>
            <a:endParaRPr lang="en-GB" sz="2800" dirty="0"/>
          </a:p>
        </p:txBody>
      </p:sp>
      <p:sp>
        <p:nvSpPr>
          <p:cNvPr id="81" name="Rectangle 80"/>
          <p:cNvSpPr/>
          <p:nvPr/>
        </p:nvSpPr>
        <p:spPr bwMode="auto">
          <a:xfrm>
            <a:off x="5300659" y="5842917"/>
            <a:ext cx="3827397" cy="1015663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200" dirty="0">
                <a:latin typeface="Calibri" pitchFamily="34" charset="0"/>
                <a:cs typeface="Calibri" pitchFamily="34" charset="0"/>
              </a:rPr>
              <a:t>ARMA – autoregressive moving average</a:t>
            </a:r>
          </a:p>
          <a:p>
            <a:pPr eaLnBrk="0" hangingPunct="0"/>
            <a:r>
              <a:rPr lang="en-US" sz="1200" dirty="0">
                <a:latin typeface="Calibri" pitchFamily="34" charset="0"/>
                <a:cs typeface="Calibri" pitchFamily="34" charset="0"/>
              </a:rPr>
              <a:t>MUSIC – Multiple signal classifier</a:t>
            </a:r>
          </a:p>
          <a:p>
            <a:pPr eaLnBrk="0" hangingPunct="0"/>
            <a:r>
              <a:rPr lang="en-US" sz="1200" dirty="0">
                <a:latin typeface="Calibri" pitchFamily="34" charset="0"/>
                <a:cs typeface="Calibri" pitchFamily="34" charset="0"/>
              </a:rPr>
              <a:t>ESPRIT – Est. of signal parameters via rotational invariance</a:t>
            </a:r>
          </a:p>
          <a:p>
            <a:pPr eaLnBrk="0" hangingPunct="0"/>
            <a:r>
              <a:rPr lang="en-US" sz="1200" dirty="0">
                <a:latin typeface="Calibri" pitchFamily="34" charset="0"/>
                <a:cs typeface="Calibri" pitchFamily="34" charset="0"/>
              </a:rPr>
              <a:t>MAP – Max. a-posterior estimate</a:t>
            </a:r>
          </a:p>
          <a:p>
            <a:pPr eaLnBrk="0" hangingPunct="0"/>
            <a:r>
              <a:rPr lang="en-US" sz="1200" dirty="0">
                <a:latin typeface="Calibri" pitchFamily="34" charset="0"/>
                <a:cs typeface="Calibri" pitchFamily="34" charset="0"/>
              </a:rPr>
              <a:t>MMSE – Minimum mean square error estimate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299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184"/>
    </mc:Choice>
    <mc:Fallback>
      <p:transition spd="slow" advTm="9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500" tmFilter="0, 0; .2, .5; .8, .5; 1, 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750" autoRev="1" fill="hold"/>
                                        <p:tgtEl>
                                          <p:spTgt spid="1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500" tmFilter="0, 0; .2, .5; .8, .5; 1, 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750" autoRev="1" fill="hold"/>
                                        <p:tgtEl>
                                          <p:spTgt spid="1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7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5" grpId="0" animBg="1"/>
      <p:bldP spid="87" grpId="0" animBg="1"/>
      <p:bldP spid="88" grpId="0" animBg="1"/>
      <p:bldP spid="104" grpId="0" animBg="1"/>
      <p:bldP spid="127" grpId="0" animBg="1"/>
      <p:bldP spid="147" grpId="0" animBg="1"/>
      <p:bldP spid="148" grpId="0" animBg="1"/>
      <p:bldP spid="163" grpId="0" animBg="1"/>
      <p:bldP spid="164" grpId="0" animBg="1"/>
      <p:bldP spid="165" grpId="0" animBg="1"/>
      <p:bldP spid="181" grpId="0"/>
      <p:bldP spid="182" grpId="0" animBg="1"/>
      <p:bldP spid="183" grpId="0" animBg="1"/>
      <p:bldP spid="183" grpId="1" animBg="1"/>
      <p:bldP spid="184" grpId="0" animBg="1"/>
      <p:bldP spid="184" grpId="1" animBg="1"/>
      <p:bldP spid="184" grpId="2" animBg="1"/>
      <p:bldP spid="185" grpId="0" animBg="1"/>
      <p:bldP spid="185" grpId="1" animBg="1"/>
      <p:bldP spid="2" grpId="0"/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6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899" y="42533"/>
            <a:ext cx="72172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rgbClr val="990000"/>
                </a:solidFill>
                <a:latin typeface="Calibri" pitchFamily="34" charset="0"/>
                <a:cs typeface="Calibri" pitchFamily="34" charset="0"/>
              </a:rPr>
              <a:t>P1: </a:t>
            </a:r>
            <a:r>
              <a:rPr lang="en-US" sz="2800" b="1" dirty="0">
                <a:solidFill>
                  <a:srgbClr val="990000"/>
                </a:solidFill>
                <a:latin typeface="Calibri" pitchFamily="34" charset="0"/>
                <a:cs typeface="Calibri" pitchFamily="34" charset="0"/>
              </a:rPr>
              <a:t>Rayleigh-Quotient based Spectral Estimator</a:t>
            </a:r>
          </a:p>
        </p:txBody>
      </p:sp>
      <p:sp>
        <p:nvSpPr>
          <p:cNvPr id="19" name="Slide Number Placeholder 3"/>
          <p:cNvSpPr txBox="1">
            <a:spLocks/>
          </p:cNvSpPr>
          <p:nvPr/>
        </p:nvSpPr>
        <p:spPr bwMode="auto">
          <a:xfrm>
            <a:off x="6353606" y="7382101"/>
            <a:ext cx="1600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800000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153706" y="64023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6050" y="4865694"/>
            <a:ext cx="8746322" cy="1444315"/>
            <a:chOff x="146050" y="5313626"/>
            <a:chExt cx="8746322" cy="1444315"/>
          </a:xfrm>
        </p:grpSpPr>
        <p:sp>
          <p:nvSpPr>
            <p:cNvPr id="43" name="TextBox 42"/>
            <p:cNvSpPr txBox="1"/>
            <p:nvPr/>
          </p:nvSpPr>
          <p:spPr>
            <a:xfrm>
              <a:off x="146050" y="5313626"/>
              <a:ext cx="3813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90000"/>
                  </a:solidFill>
                </a:rPr>
                <a:t>Estimation of accurate amplitude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75427" y="5620901"/>
              <a:ext cx="8716945" cy="365760"/>
              <a:chOff x="175427" y="5620901"/>
              <a:chExt cx="8716945" cy="36576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75427" y="5632687"/>
                <a:ext cx="87169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US" dirty="0"/>
                  <a:t>let us assume that the input signal consists of only a single component given by</a:t>
                </a:r>
              </a:p>
            </p:txBody>
          </p:sp>
          <p:graphicFrame>
            <p:nvGraphicFramePr>
              <p:cNvPr id="45" name="Object 44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909151" y="5620901"/>
              <a:ext cx="1503680" cy="3657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1" name="Equation" r:id="rId6" imgW="939600" imgH="228600" progId="Equation.DSMT4">
                      <p:embed/>
                    </p:oleObj>
                  </mc:Choice>
                  <mc:Fallback>
                    <p:oleObj name="Equation" r:id="rId6" imgW="939600" imgH="228600" progId="Equation.DSMT4">
                      <p:embed/>
                      <p:pic>
                        <p:nvPicPr>
                          <p:cNvPr id="45" name="Object 44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909151" y="5620901"/>
                            <a:ext cx="1503680" cy="36576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" name="Group 9"/>
            <p:cNvGrpSpPr/>
            <p:nvPr/>
          </p:nvGrpSpPr>
          <p:grpSpPr>
            <a:xfrm>
              <a:off x="363968" y="6046741"/>
              <a:ext cx="7734320" cy="711200"/>
              <a:chOff x="363968" y="6046741"/>
              <a:chExt cx="7734320" cy="711200"/>
            </a:xfrm>
          </p:grpSpPr>
          <p:graphicFrame>
            <p:nvGraphicFramePr>
              <p:cNvPr id="46" name="Object 4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63968" y="6046741"/>
              <a:ext cx="5989638" cy="711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2" name="Equation" r:id="rId8" imgW="4063680" imgH="482400" progId="Equation.DSMT4">
                      <p:embed/>
                    </p:oleObj>
                  </mc:Choice>
                  <mc:Fallback>
                    <p:oleObj name="Equation" r:id="rId8" imgW="4063680" imgH="482400" progId="Equation.DSMT4">
                      <p:embed/>
                      <p:pic>
                        <p:nvPicPr>
                          <p:cNvPr id="46" name="Object 45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63968" y="6046741"/>
                            <a:ext cx="5989638" cy="711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Object 5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6424797"/>
                  </p:ext>
                </p:extLst>
              </p:nvPr>
            </p:nvGraphicFramePr>
            <p:xfrm>
              <a:off x="6868661" y="6103316"/>
              <a:ext cx="1229627" cy="6400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3" name="Equation" r:id="rId10" imgW="927000" imgH="482400" progId="Equation.DSMT4">
                      <p:embed/>
                    </p:oleObj>
                  </mc:Choice>
                  <mc:Fallback>
                    <p:oleObj name="Equation" r:id="rId10" imgW="927000" imgH="482400" progId="Equation.DSMT4">
                      <p:embed/>
                      <p:pic>
                        <p:nvPicPr>
                          <p:cNvPr id="54" name="Object 53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868661" y="6103316"/>
                            <a:ext cx="1229627" cy="640080"/>
                          </a:xfrm>
                          <a:prstGeom prst="rect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46050" y="3670873"/>
                <a:ext cx="8964434" cy="351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US" dirty="0"/>
                  <a:t>Presence of a sinusoid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contribute to a peak (eigenvalue), given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, due to eigenvector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50" y="3670873"/>
                <a:ext cx="8964434" cy="351699"/>
              </a:xfrm>
              <a:prstGeom prst="rect">
                <a:avLst/>
              </a:prstGeom>
              <a:blipFill>
                <a:blip r:embed="rId12"/>
                <a:stretch>
                  <a:fillRect l="-408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39643" y="752159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00"/>
                </a:solidFill>
              </a:rPr>
              <a:t>Development of spectral estimator</a:t>
            </a:r>
            <a:endParaRPr lang="en-US" dirty="0">
              <a:solidFill>
                <a:srgbClr val="99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5395" y="1748995"/>
            <a:ext cx="3979253" cy="794641"/>
            <a:chOff x="625395" y="1633245"/>
            <a:chExt cx="3979253" cy="7946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625395" y="1633245"/>
                  <a:ext cx="3073405" cy="7946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⋅⋅⋅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  <m:e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⋅⋅⋅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95" y="1633245"/>
                  <a:ext cx="3073405" cy="79464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/>
            <p:cNvSpPr txBox="1"/>
            <p:nvPr/>
          </p:nvSpPr>
          <p:spPr>
            <a:xfrm>
              <a:off x="4107396" y="1861288"/>
              <a:ext cx="4972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9643" y="1003514"/>
                <a:ext cx="531278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d>
                                    <m:dPr>
                                      <m:begChr m:val="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m:rPr>
                          <m:nor/>
                        </m:rPr>
                        <a:rPr lang="en-US" sz="16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en-US" sz="1600" i="1"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=0,1,...,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43" y="1003514"/>
                <a:ext cx="5312780" cy="76450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9566" y="2557315"/>
                <a:ext cx="89041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symmetric matrix with eigenvector </a:t>
                </a:r>
                <a14:m>
                  <m:oMath xmlns:m="http://schemas.openxmlformats.org/officeDocument/2006/math">
                    <m:r>
                      <a:rPr lang="en-US" sz="1600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there exist a corresponding  eigenvalue </a:t>
                </a:r>
                <a:r>
                  <a:rPr lang="el-GR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that can be approximated using the </a:t>
                </a:r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theory of Rayleigh quotients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GB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Datta’10, </a:t>
                </a:r>
                <a:r>
                  <a:rPr lang="en-US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Pg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301-304</a:t>
                </a:r>
                <a:r>
                  <a:rPr lang="en-US" sz="16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) by</a:t>
                </a:r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66" y="2557315"/>
                <a:ext cx="8904109" cy="584775"/>
              </a:xfrm>
              <a:prstGeom prst="rect">
                <a:avLst/>
              </a:prstGeom>
              <a:blipFill>
                <a:blip r:embed="rId15"/>
                <a:stretch>
                  <a:fillRect l="-342" t="-3158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397437" y="1201100"/>
                <a:ext cx="28247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is the additive noise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437" y="1201100"/>
                <a:ext cx="2824748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1078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99292" y="1766454"/>
                <a:ext cx="172739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bSup>
                        <m:sSub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b="0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92" y="1766454"/>
                <a:ext cx="1727396" cy="61093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175698" y="3294657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485663" y="312935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553847" y="3059648"/>
                <a:ext cx="1107098" cy="590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σ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sup>
                          </m:sSup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𝐀𝐯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sup>
                          </m:sSup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847" y="3059648"/>
                <a:ext cx="1107098" cy="5909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315558" y="4099662"/>
            <a:ext cx="8620200" cy="816916"/>
            <a:chOff x="463475" y="4285232"/>
            <a:chExt cx="8620200" cy="81691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9" name="Object 38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63475" y="4379821"/>
                <a:ext cx="5004587" cy="640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04" name="Equation" r:id="rId19" imgW="3771720" imgH="482400" progId="Equation.DSMT4">
                        <p:embed/>
                      </p:oleObj>
                    </mc:Choice>
                    <mc:Fallback>
                      <p:oleObj name="Equation" r:id="rId19" imgW="3771720" imgH="482400" progId="Equation.DSMT4">
                        <p:embed/>
                        <p:pic>
                          <p:nvPicPr>
                            <p:cNvPr id="39" name="Object 38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63475" y="4379821"/>
                              <a:ext cx="5004587" cy="64008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39" name="Object 3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76400402"/>
                    </p:ext>
                  </p:extLst>
                </p:nvPr>
              </p:nvGraphicFramePr>
              <p:xfrm>
                <a:off x="463475" y="4379821"/>
                <a:ext cx="5004587" cy="64008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153" name="Equation" r:id="rId21" imgW="3771720" imgH="482400" progId="Equation.DSMT4">
                        <p:embed/>
                      </p:oleObj>
                    </mc:Choice>
                    <mc:Fallback>
                      <p:oleObj name="Equation" r:id="rId21" imgW="3771720" imgH="4824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63475" y="4379821"/>
                              <a:ext cx="5004587" cy="64008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5966603" y="4379821"/>
              <a:ext cx="3117072" cy="652423"/>
              <a:chOff x="6092648" y="4110766"/>
              <a:chExt cx="3117072" cy="6524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/>
                  <p:cNvSpPr/>
                  <p:nvPr/>
                </p:nvSpPr>
                <p:spPr>
                  <a:xfrm>
                    <a:off x="6110965" y="4424635"/>
                    <a:ext cx="1725857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𝐰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0965" y="4424635"/>
                    <a:ext cx="1725857" cy="338554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6092648" y="4110766"/>
                    <a:ext cx="311707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)=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600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US" sz="1600" b="0" i="0">
                                            <a:latin typeface="Cambria Math" panose="02040503050406030204" pitchFamily="18" charset="0"/>
                                          </a:rPr>
                                          <m:t>⋅0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1600" b="0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p>
                                      <m:sSup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begChr m:val=""/>
                                            <m:ctrlPr>
                                              <a:rPr lang="en-US" sz="16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𝜔</m:t>
                                            </m:r>
                                            <m:r>
                                              <a:rPr lang="en-US" sz="1600" b="0" i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  <m:r>
                                              <a:rPr lang="en-US" sz="1600" b="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2648" y="4110766"/>
                    <a:ext cx="3117072" cy="338554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t="-71429" r="-6067" b="-10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6" name="Straight Connector 25"/>
            <p:cNvCxnSpPr/>
            <p:nvPr/>
          </p:nvCxnSpPr>
          <p:spPr bwMode="auto">
            <a:xfrm>
              <a:off x="5784013" y="4285232"/>
              <a:ext cx="0" cy="81691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>
          <a:xfrm>
            <a:off x="126579" y="6386758"/>
            <a:ext cx="862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AK Samanta, A Naha, A </a:t>
            </a:r>
            <a:r>
              <a:rPr lang="en-IN" sz="1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Routray</a:t>
            </a:r>
            <a:r>
              <a:rPr lang="en-IN" sz="1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AK Deb, "Fast and accurate spectral estimation for online detection of partial broken bar in induction motors", Mechanical Systems and Signal Processing, 2018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2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72"/>
    </mc:Choice>
    <mc:Fallback>
      <p:transition spd="slow" advTm="66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047" x="4848225" y="3625850"/>
          <p14:tracePt t="18673" x="4840288" y="3625850"/>
          <p14:tracePt t="18683" x="4803775" y="3633788"/>
          <p14:tracePt t="18695" x="4768850" y="3633788"/>
          <p14:tracePt t="18706" x="4724400" y="3643313"/>
          <p14:tracePt t="18723" x="4545013" y="3687763"/>
          <p14:tracePt t="18740" x="4411663" y="3714750"/>
          <p14:tracePt t="18756" x="4062413" y="3768725"/>
          <p14:tracePt t="18773" x="3509963" y="3813175"/>
          <p14:tracePt t="18790" x="3276600" y="3848100"/>
          <p14:tracePt t="18808" x="2901950" y="3929063"/>
          <p14:tracePt t="18823" x="2652713" y="4027488"/>
          <p14:tracePt t="18841" x="2544763" y="4054475"/>
          <p14:tracePt t="18857" x="2339975" y="4125913"/>
          <p14:tracePt t="18874" x="2143125" y="4214813"/>
          <p14:tracePt t="18891" x="2081213" y="4232275"/>
          <p14:tracePt t="18908" x="1973263" y="4276725"/>
          <p14:tracePt t="18924" x="1911350" y="4295775"/>
          <p14:tracePt t="18941" x="1866900" y="4313238"/>
          <p14:tracePt t="18958" x="1768475" y="4340225"/>
          <p14:tracePt t="18974" x="1724025" y="4357688"/>
          <p14:tracePt t="18991" x="1704975" y="4357688"/>
          <p14:tracePt t="19008" x="1633538" y="4384675"/>
          <p14:tracePt t="19024" x="1544638" y="4429125"/>
          <p14:tracePt t="19041" x="1509713" y="4429125"/>
          <p14:tracePt t="19058" x="1490663" y="4438650"/>
          <p14:tracePt t="19074" x="1482725" y="4446588"/>
          <p14:tracePt t="19091" x="1473200" y="4446588"/>
          <p14:tracePt t="19170" x="1473200" y="4456113"/>
          <p14:tracePt t="19189" x="1473200" y="4465638"/>
          <p14:tracePt t="21689" x="1482725" y="4465638"/>
          <p14:tracePt t="21699" x="1500188" y="4465638"/>
          <p14:tracePt t="21712" x="1527175" y="4465638"/>
          <p14:tracePt t="21729" x="1581150" y="4438650"/>
          <p14:tracePt t="21746" x="1616075" y="4438650"/>
          <p14:tracePt t="21763" x="1697038" y="4419600"/>
          <p14:tracePt t="21779" x="1776413" y="4411663"/>
          <p14:tracePt t="21796" x="1830388" y="4411663"/>
          <p14:tracePt t="21813" x="1911350" y="4411663"/>
          <p14:tracePt t="21830" x="2044700" y="4411663"/>
          <p14:tracePt t="21847" x="2108200" y="4411663"/>
          <p14:tracePt t="21863" x="2232025" y="4411663"/>
          <p14:tracePt t="21880" x="2357438" y="4411663"/>
          <p14:tracePt t="21897" x="2411413" y="4419600"/>
          <p14:tracePt t="21914" x="2517775" y="4419600"/>
          <p14:tracePt t="21930" x="2571750" y="4419600"/>
          <p14:tracePt t="21947" x="2608263" y="4429125"/>
          <p14:tracePt t="21964" x="2652713" y="4429125"/>
          <p14:tracePt t="21980" x="2687638" y="4429125"/>
          <p14:tracePt t="21997" x="2705100" y="4429125"/>
          <p14:tracePt t="22014" x="2741613" y="4429125"/>
          <p14:tracePt t="22030" x="2847975" y="4419600"/>
          <p14:tracePt t="22047" x="2911475" y="4419600"/>
          <p14:tracePt t="22064" x="3054350" y="4419600"/>
          <p14:tracePt t="22080" x="3259138" y="4419600"/>
          <p14:tracePt t="22097" x="3527425" y="4438650"/>
          <p14:tracePt t="22114" x="3643313" y="4456113"/>
          <p14:tracePt t="22131" x="4089400" y="4491038"/>
          <p14:tracePt t="22147" x="4322763" y="4510088"/>
          <p14:tracePt t="22164" x="4429125" y="4545013"/>
          <p14:tracePt t="22181" x="4633913" y="4572000"/>
          <p14:tracePt t="22197" x="4732338" y="4581525"/>
          <p14:tracePt t="22214" x="4840288" y="4589463"/>
          <p14:tracePt t="22231" x="4902200" y="4589463"/>
          <p14:tracePt t="22248" x="4973638" y="4581525"/>
          <p14:tracePt t="23665" x="5000625" y="4581525"/>
          <p14:tracePt t="23688" x="5018088" y="4572000"/>
          <p14:tracePt t="23696" x="5027613" y="4572000"/>
          <p14:tracePt t="23706" x="5045075" y="4572000"/>
          <p14:tracePt t="23716" x="5062538" y="4572000"/>
          <p14:tracePt t="23733" x="5099050" y="4572000"/>
          <p14:tracePt t="23751" x="5143500" y="4572000"/>
          <p14:tracePt t="23768" x="5241925" y="4562475"/>
          <p14:tracePt t="23784" x="5276850" y="4562475"/>
          <p14:tracePt t="23801" x="5394325" y="4562475"/>
          <p14:tracePt t="23818" x="5537200" y="4562475"/>
          <p14:tracePt t="23834" x="5670550" y="4562475"/>
          <p14:tracePt t="23851" x="5857875" y="4562475"/>
          <p14:tracePt t="23867" x="6027738" y="4581525"/>
          <p14:tracePt t="23884" x="6161088" y="4581525"/>
          <p14:tracePt t="23900" x="6286500" y="4598988"/>
          <p14:tracePt t="23917" x="6446838" y="4616450"/>
          <p14:tracePt t="23934" x="6491288" y="4616450"/>
          <p14:tracePt t="23951" x="6500813" y="4616450"/>
          <p14:tracePt t="23967" x="6510338" y="4616450"/>
          <p14:tracePt t="23984" x="6518275" y="4616450"/>
          <p14:tracePt t="24023" x="6537325" y="4616450"/>
          <p14:tracePt t="24034" x="6554788" y="4616450"/>
          <p14:tracePt t="24182" x="6554788" y="4625975"/>
          <p14:tracePt t="24205" x="6527800" y="4625975"/>
          <p14:tracePt t="24212" x="6518275" y="4625975"/>
          <p14:tracePt t="24223" x="6491288" y="4625975"/>
          <p14:tracePt t="24235" x="6465888" y="4625975"/>
          <p14:tracePt t="24252" x="6419850" y="4625975"/>
          <p14:tracePt t="24268" x="6357938" y="4625975"/>
          <p14:tracePt t="24284" x="6296025" y="4625975"/>
          <p14:tracePt t="24301" x="6251575" y="4625975"/>
          <p14:tracePt t="24317" x="6161088" y="4625975"/>
          <p14:tracePt t="24335" x="6116638" y="4625975"/>
          <p14:tracePt t="24351" x="6054725" y="4625975"/>
          <p14:tracePt t="24368" x="6045200" y="4625975"/>
          <p14:tracePt t="24384" x="6027738" y="4625975"/>
          <p14:tracePt t="24460" x="6018213" y="4625975"/>
          <p14:tracePt t="24472" x="6010275" y="4625975"/>
          <p14:tracePt t="24491" x="6000750" y="4625975"/>
          <p14:tracePt t="24510" x="5991225" y="4625975"/>
          <p14:tracePt t="24709" x="6000750" y="4616450"/>
          <p14:tracePt t="24720" x="6010275" y="4598988"/>
          <p14:tracePt t="24729" x="6027738" y="4598988"/>
          <p14:tracePt t="24741" x="6081713" y="4572000"/>
          <p14:tracePt t="24752" x="6134100" y="4527550"/>
          <p14:tracePt t="24768" x="6286500" y="4446588"/>
          <p14:tracePt t="24785" x="6375400" y="4438650"/>
          <p14:tracePt t="24802" x="6581775" y="4394200"/>
          <p14:tracePt t="24819" x="6777038" y="4402138"/>
          <p14:tracePt t="24835" x="6858000" y="4402138"/>
          <p14:tracePt t="24852" x="6965950" y="4402138"/>
          <p14:tracePt t="24869" x="7045325" y="4446588"/>
          <p14:tracePt t="24885" x="7081838" y="4465638"/>
          <p14:tracePt t="24902" x="7180263" y="4500563"/>
          <p14:tracePt t="24919" x="7286625" y="4554538"/>
          <p14:tracePt t="24936" x="7340600" y="4589463"/>
          <p14:tracePt t="24953" x="7419975" y="4616450"/>
          <p14:tracePt t="24969" x="7473950" y="4633913"/>
          <p14:tracePt t="24986" x="7500938" y="4633913"/>
          <p14:tracePt t="25003" x="7554913" y="4652963"/>
          <p14:tracePt t="25020" x="7608888" y="4652963"/>
          <p14:tracePt t="25037" x="7626350" y="4652963"/>
          <p14:tracePt t="25053" x="7688263" y="4652963"/>
          <p14:tracePt t="25070" x="7751763" y="4643438"/>
          <p14:tracePt t="25087" x="7777163" y="4633913"/>
          <p14:tracePt t="25103" x="7840663" y="4633913"/>
          <p14:tracePt t="25108" x="7867650" y="4633913"/>
          <p14:tracePt t="25120" x="7894638" y="4625975"/>
          <p14:tracePt t="25137" x="7929563" y="4616450"/>
          <p14:tracePt t="25153" x="8001000" y="4589463"/>
          <p14:tracePt t="25170" x="8054975" y="4581525"/>
          <p14:tracePt t="25186" x="8108950" y="4581525"/>
          <p14:tracePt t="25203" x="8126413" y="4581525"/>
          <p14:tracePt t="25220" x="8153400" y="4581525"/>
          <p14:tracePt t="25236" x="8180388" y="4581525"/>
          <p14:tracePt t="25253" x="8197850" y="4581525"/>
          <p14:tracePt t="25270" x="8215313" y="4581525"/>
          <p14:tracePt t="25287" x="8242300" y="4562475"/>
          <p14:tracePt t="26120" x="8224838" y="4562475"/>
          <p14:tracePt t="26131" x="8197850" y="4562475"/>
          <p14:tracePt t="26143" x="8170863" y="4562475"/>
          <p14:tracePt t="26155" x="8143875" y="4562475"/>
          <p14:tracePt t="26171" x="8045450" y="4562475"/>
          <p14:tracePt t="26188" x="7983538" y="4562475"/>
          <p14:tracePt t="26205" x="7875588" y="4554538"/>
          <p14:tracePt t="26221" x="7759700" y="4554538"/>
          <p14:tracePt t="26238" x="7680325" y="4554538"/>
          <p14:tracePt t="26256" x="7554913" y="4554538"/>
          <p14:tracePt t="26272" x="7429500" y="4554538"/>
          <p14:tracePt t="26288" x="7340600" y="4554538"/>
          <p14:tracePt t="26305" x="7197725" y="4545013"/>
          <p14:tracePt t="26322" x="7072313" y="4545013"/>
          <p14:tracePt t="26340" x="7010400" y="4545013"/>
          <p14:tracePt t="26356" x="6946900" y="4545013"/>
          <p14:tracePt t="26373" x="6902450" y="4545013"/>
          <p14:tracePt t="26389" x="6867525" y="4537075"/>
          <p14:tracePt t="26406" x="6796088" y="4537075"/>
          <p14:tracePt t="26422" x="6732588" y="4537075"/>
          <p14:tracePt t="26439" x="6697663" y="4537075"/>
          <p14:tracePt t="26456" x="6680200" y="4537075"/>
          <p14:tracePt t="26472" x="6661150" y="4537075"/>
          <p14:tracePt t="26489" x="6626225" y="4537075"/>
          <p14:tracePt t="26506" x="6608763" y="4537075"/>
          <p14:tracePt t="26697" x="6616700" y="4537075"/>
          <p14:tracePt t="26709" x="6626225" y="4537075"/>
          <p14:tracePt t="26729" x="6634163" y="4537075"/>
          <p14:tracePt t="26737" x="6653213" y="4537075"/>
          <p14:tracePt t="26758" x="6680200" y="4537075"/>
          <p14:tracePt t="26767" x="6688138" y="4537075"/>
          <p14:tracePt t="26778" x="6715125" y="4537075"/>
          <p14:tracePt t="26789" x="6742113" y="4537075"/>
          <p14:tracePt t="26807" x="6777038" y="4537075"/>
          <p14:tracePt t="26823" x="6858000" y="4537075"/>
          <p14:tracePt t="26840" x="6938963" y="4537075"/>
          <p14:tracePt t="26856" x="7054850" y="4537075"/>
          <p14:tracePt t="26874" x="7134225" y="4537075"/>
          <p14:tracePt t="26890" x="7331075" y="4537075"/>
          <p14:tracePt t="26907" x="7562850" y="4537075"/>
          <p14:tracePt t="26923" x="7697788" y="4537075"/>
          <p14:tracePt t="26940" x="7912100" y="4537075"/>
          <p14:tracePt t="26957" x="8045450" y="4537075"/>
          <p14:tracePt t="26974" x="8153400" y="4537075"/>
          <p14:tracePt t="26990" x="8242300" y="4537075"/>
          <p14:tracePt t="27007" x="8277225" y="4537075"/>
          <p14:tracePt t="27403" x="8269288" y="4537075"/>
          <p14:tracePt t="28745" x="8259763" y="4537075"/>
          <p14:tracePt t="28765" x="8251825" y="4537075"/>
          <p14:tracePt t="28775" x="8242300" y="4537075"/>
          <p14:tracePt t="28785" x="8232775" y="4537075"/>
          <p14:tracePt t="28797" x="8224838" y="4537075"/>
          <p14:tracePt t="28810" x="8215313" y="4537075"/>
          <p14:tracePt t="28827" x="8180388" y="4537075"/>
          <p14:tracePt t="28843" x="8153400" y="4537075"/>
          <p14:tracePt t="28860" x="8116888" y="4554538"/>
          <p14:tracePt t="28877" x="8072438" y="4562475"/>
          <p14:tracePt t="28894" x="8045450" y="4562475"/>
          <p14:tracePt t="28910" x="7983538" y="4562475"/>
          <p14:tracePt t="28927" x="7840663" y="4562475"/>
          <p14:tracePt t="28944" x="7786688" y="4562475"/>
          <p14:tracePt t="28961" x="7661275" y="4562475"/>
          <p14:tracePt t="28977" x="7466013" y="4589463"/>
          <p14:tracePt t="28994" x="7251700" y="4589463"/>
          <p14:tracePt t="29011" x="7188200" y="4589463"/>
          <p14:tracePt t="29028" x="6956425" y="4616450"/>
          <p14:tracePt t="29044" x="6732588" y="4616450"/>
          <p14:tracePt t="29061" x="6634163" y="4625975"/>
          <p14:tracePt t="29078" x="6419850" y="4633913"/>
          <p14:tracePt t="29094" x="6286500" y="4633913"/>
          <p14:tracePt t="29111" x="6232525" y="4633913"/>
          <p14:tracePt t="29128" x="6108700" y="4633913"/>
          <p14:tracePt t="29145" x="6027738" y="4633913"/>
          <p14:tracePt t="29162" x="5991225" y="4633913"/>
          <p14:tracePt t="29166" x="5965825" y="4633913"/>
          <p14:tracePt t="29178" x="5946775" y="4633913"/>
          <p14:tracePt t="29194" x="5938838" y="4633913"/>
          <p14:tracePt t="29211" x="5929313" y="4633913"/>
          <p14:tracePt t="29272" x="5929313" y="4616450"/>
          <p14:tracePt t="29849" x="5929313" y="4581525"/>
          <p14:tracePt t="29859" x="5929313" y="4562475"/>
          <p14:tracePt t="29888" x="5929313" y="4554538"/>
          <p14:tracePt t="29900" x="5929313" y="4545013"/>
          <p14:tracePt t="29908" x="5919788" y="4537075"/>
          <p14:tracePt t="29918" x="5902325" y="4527550"/>
          <p14:tracePt t="29939" x="5884863" y="4483100"/>
          <p14:tracePt t="29951" x="5875338" y="4446588"/>
          <p14:tracePt t="29962" x="5840413" y="4340225"/>
          <p14:tracePt t="29979" x="5786438" y="4143375"/>
          <p14:tracePt t="29996" x="5732463" y="4098925"/>
          <p14:tracePt t="30012" x="5653088" y="4037013"/>
          <p14:tracePt t="30029" x="5554663" y="3776663"/>
          <p14:tracePt t="30046" x="5510213" y="3625850"/>
          <p14:tracePt t="30063" x="5411788" y="3473450"/>
          <p14:tracePt t="30080" x="5357813" y="3429000"/>
          <p14:tracePt t="30097" x="5322888" y="3411538"/>
          <p14:tracePt t="30113" x="5303838" y="3357563"/>
          <p14:tracePt t="30130" x="5286375" y="3340100"/>
          <p14:tracePt t="30147" x="5259388" y="3295650"/>
          <p14:tracePt t="30163" x="5232400" y="3251200"/>
          <p14:tracePt t="30180" x="5205413" y="3160713"/>
          <p14:tracePt t="30197" x="5187950" y="3125788"/>
          <p14:tracePt t="30213" x="5143500" y="3044825"/>
          <p14:tracePt t="30230" x="5126038" y="2990850"/>
          <p14:tracePt t="30247" x="5099050" y="2973388"/>
          <p14:tracePt t="30263" x="5062538" y="2928938"/>
          <p14:tracePt t="30280" x="5027613" y="2884488"/>
          <p14:tracePt t="30297" x="5000625" y="2813050"/>
          <p14:tracePt t="30314" x="4991100" y="2776538"/>
          <p14:tracePt t="30330" x="4973638" y="2697163"/>
          <p14:tracePt t="30347" x="4973638" y="2652713"/>
          <p14:tracePt t="30364" x="4973638" y="2643188"/>
          <p14:tracePt t="30380" x="4973638" y="2633663"/>
          <p14:tracePt t="30524" x="4983163" y="2608263"/>
          <p14:tracePt t="30853" x="4983163" y="2598738"/>
          <p14:tracePt t="30863" x="4983163" y="2589213"/>
          <p14:tracePt t="30932" x="4983163" y="2581275"/>
          <p14:tracePt t="30952" x="4983163" y="2562225"/>
          <p14:tracePt t="30962" x="4983163" y="2554288"/>
          <p14:tracePt t="30985" x="4983163" y="2544763"/>
          <p14:tracePt t="30992" x="4983163" y="2536825"/>
          <p14:tracePt t="31012" x="4983163" y="2527300"/>
          <p14:tracePt t="31052" x="4983163" y="2517775"/>
          <p14:tracePt t="31082" x="4983163" y="2509838"/>
          <p14:tracePt t="31091" x="4983163" y="2500313"/>
          <p14:tracePt t="31111" x="4983163" y="2490788"/>
          <p14:tracePt t="31122" x="4983163" y="2473325"/>
          <p14:tracePt t="31141" x="4983163" y="2465388"/>
          <p14:tracePt t="31154" x="4991100" y="2455863"/>
          <p14:tracePt t="31165" x="5000625" y="2446338"/>
          <p14:tracePt t="31191" x="5010150" y="2446338"/>
          <p14:tracePt t="31221" x="5018088" y="2446338"/>
          <p14:tracePt t="31231" x="5027613" y="2446338"/>
          <p14:tracePt t="31241" x="5037138" y="2446338"/>
          <p14:tracePt t="31253" x="5045075" y="2446338"/>
          <p14:tracePt t="31265" x="5062538" y="2446338"/>
          <p14:tracePt t="31282" x="5089525" y="2446338"/>
          <p14:tracePt t="31298" x="5099050" y="2446338"/>
          <p14:tracePt t="31315" x="5108575" y="2438400"/>
          <p14:tracePt t="31332" x="5116513" y="2438400"/>
          <p14:tracePt t="31349" x="5126038" y="2438400"/>
          <p14:tracePt t="31365" x="5133975" y="2438400"/>
          <p14:tracePt t="31382" x="5153025" y="2428875"/>
          <p14:tracePt t="31416" x="5160963" y="2419350"/>
          <p14:tracePt t="31569" x="5170488" y="2419350"/>
          <p14:tracePt t="31589" x="5180013" y="2419350"/>
          <p14:tracePt t="31608" x="5187950" y="2419350"/>
          <p14:tracePt t="31620" x="5197475" y="2411413"/>
          <p14:tracePt t="31628" x="5205413" y="2411413"/>
          <p14:tracePt t="31648" x="5224463" y="2401888"/>
          <p14:tracePt t="31658" x="5232400" y="2401888"/>
          <p14:tracePt t="31671" x="5241925" y="2401888"/>
          <p14:tracePt t="31688" x="5251450" y="2401888"/>
          <p14:tracePt t="31708" x="5259388" y="2401888"/>
          <p14:tracePt t="31720" x="5268913" y="2401888"/>
          <p14:tracePt t="31739" x="5286375" y="2393950"/>
          <p14:tracePt t="31749" x="5295900" y="2393950"/>
          <p14:tracePt t="31770" x="5303838" y="2393950"/>
          <p14:tracePt t="31783" x="5322888" y="2393950"/>
          <p14:tracePt t="31799" x="5330825" y="2393950"/>
          <p14:tracePt t="31817" x="5340350" y="2384425"/>
          <p14:tracePt t="31833" x="5348288" y="2384425"/>
          <p14:tracePt t="31850" x="5357813" y="2384425"/>
          <p14:tracePt t="31867" x="5367338" y="2384425"/>
          <p14:tracePt t="31884" x="5375275" y="2384425"/>
          <p14:tracePt t="31900" x="5384800" y="2384425"/>
          <p14:tracePt t="31920" x="5394325" y="2384425"/>
          <p14:tracePt t="32642" x="5402263" y="2384425"/>
          <p14:tracePt t="33547" x="5394325" y="2384425"/>
          <p14:tracePt t="33558" x="5384800" y="2384425"/>
          <p14:tracePt t="33577" x="5367338" y="2384425"/>
          <p14:tracePt t="33588" x="5340350" y="2384425"/>
          <p14:tracePt t="33597" x="5330825" y="2384425"/>
          <p14:tracePt t="33609" x="5303838" y="2384425"/>
          <p14:tracePt t="33620" x="5276850" y="2384425"/>
          <p14:tracePt t="33636" x="5232400" y="2374900"/>
          <p14:tracePt t="33653" x="5205413" y="2374900"/>
          <p14:tracePt t="33670" x="5170488" y="2374900"/>
          <p14:tracePt t="33687" x="5133975" y="2366963"/>
          <p14:tracePt t="33703" x="5116513" y="2357438"/>
          <p14:tracePt t="33720" x="5099050" y="2357438"/>
          <p14:tracePt t="33737" x="5089525" y="2357438"/>
          <p14:tracePt t="36824" x="5089525" y="2339975"/>
          <p14:tracePt t="36884" x="5072063" y="2339975"/>
          <p14:tracePt t="36895" x="5062538" y="2339975"/>
          <p14:tracePt t="36904" x="5054600" y="2347913"/>
          <p14:tracePt t="36915" x="5045075" y="2357438"/>
          <p14:tracePt t="36926" x="5037138" y="2357438"/>
          <p14:tracePt t="36943" x="5000625" y="2366963"/>
          <p14:tracePt t="36960" x="4973638" y="2374900"/>
          <p14:tracePt t="36977" x="4911725" y="2419350"/>
          <p14:tracePt t="36993" x="4822825" y="2482850"/>
          <p14:tracePt t="37010" x="4768850" y="2517775"/>
          <p14:tracePt t="37027" x="4581525" y="2652713"/>
          <p14:tracePt t="37043" x="4357688" y="2759075"/>
          <p14:tracePt t="37060" x="4251325" y="2813050"/>
          <p14:tracePt t="37077" x="4054475" y="2874963"/>
          <p14:tracePt t="37093" x="3813175" y="2911475"/>
          <p14:tracePt t="37111" x="3652838" y="2965450"/>
          <p14:tracePt t="37128" x="3384550" y="3081338"/>
          <p14:tracePt t="37144" x="3125788" y="3205163"/>
          <p14:tracePt t="37161" x="2965450" y="3286125"/>
          <p14:tracePt t="37178" x="2687638" y="3527425"/>
          <p14:tracePt t="37194" x="2419350" y="3625850"/>
          <p14:tracePt t="37211" x="2295525" y="3660775"/>
          <p14:tracePt t="37228" x="2116138" y="3741738"/>
          <p14:tracePt t="37244" x="1955800" y="3857625"/>
          <p14:tracePt t="37262" x="1874838" y="3902075"/>
          <p14:tracePt t="37277" x="1758950" y="4017963"/>
          <p14:tracePt t="37295" x="1652588" y="4133850"/>
          <p14:tracePt t="37312" x="1608138" y="4170363"/>
          <p14:tracePt t="37328" x="1562100" y="4251325"/>
          <p14:tracePt t="37345" x="1500188" y="4295775"/>
          <p14:tracePt t="37589" x="1482725" y="4295775"/>
          <p14:tracePt t="37599" x="1419225" y="4295775"/>
          <p14:tracePt t="37611" x="1366838" y="4295775"/>
          <p14:tracePt t="37628" x="1330325" y="4295775"/>
          <p14:tracePt t="37645" x="1196975" y="4295775"/>
          <p14:tracePt t="37662" x="1089025" y="4295775"/>
          <p14:tracePt t="37679" x="1054100" y="4295775"/>
          <p14:tracePt t="37695" x="1027113" y="4303713"/>
          <p14:tracePt t="37712" x="1009650" y="4313238"/>
          <p14:tracePt t="37729" x="1000125" y="4313238"/>
          <p14:tracePt t="37745" x="973138" y="4313238"/>
          <p14:tracePt t="37762" x="938213" y="4313238"/>
          <p14:tracePt t="37779" x="911225" y="4313238"/>
          <p14:tracePt t="37796" x="901700" y="4313238"/>
          <p14:tracePt t="37812" x="874713" y="4313238"/>
          <p14:tracePt t="37829" x="839788" y="4313238"/>
          <p14:tracePt t="37846" x="822325" y="4313238"/>
          <p14:tracePt t="37863" x="785813" y="4313238"/>
          <p14:tracePt t="37879" x="704850" y="4313238"/>
          <p14:tracePt t="37896" x="669925" y="4313238"/>
          <p14:tracePt t="37913" x="615950" y="4313238"/>
          <p14:tracePt t="37929" x="571500" y="4313238"/>
          <p14:tracePt t="37946" x="554038" y="4313238"/>
          <p14:tracePt t="37963" x="527050" y="4313238"/>
          <p14:tracePt t="37979" x="500063" y="4295775"/>
          <p14:tracePt t="37996" x="482600" y="4295775"/>
          <p14:tracePt t="38013" x="455613" y="4295775"/>
          <p14:tracePt t="38029" x="428625" y="4295775"/>
          <p14:tracePt t="38047" x="411163" y="4303713"/>
          <p14:tracePt t="38063" x="401638" y="4303713"/>
          <p14:tracePt t="38080" x="374650" y="4313238"/>
          <p14:tracePt t="38097" x="366713" y="4313238"/>
          <p14:tracePt t="38113" x="330200" y="4340225"/>
          <p14:tracePt t="38130" x="322263" y="4348163"/>
          <p14:tracePt t="38147" x="312738" y="4348163"/>
          <p14:tracePt t="38179" x="312738" y="4357688"/>
          <p14:tracePt t="38197" x="303213" y="4357688"/>
          <p14:tracePt t="38218" x="303213" y="4367213"/>
          <p14:tracePt t="38315" x="303213" y="4375150"/>
          <p14:tracePt t="38335" x="303213" y="4384675"/>
          <p14:tracePt t="38355" x="303213" y="4394200"/>
          <p14:tracePt t="38367" x="303213" y="4402138"/>
          <p14:tracePt t="38375" x="303213" y="4419600"/>
          <p14:tracePt t="38386" x="303213" y="4438650"/>
          <p14:tracePt t="38396" x="303213" y="4465638"/>
          <p14:tracePt t="38413" x="303213" y="4483100"/>
          <p14:tracePt t="38430" x="303213" y="4491038"/>
          <p14:tracePt t="38446" x="303213" y="4510088"/>
          <p14:tracePt t="38480" x="312738" y="4510088"/>
          <p14:tracePt t="38496" x="322263" y="4537075"/>
          <p14:tracePt t="38514" x="339725" y="4554538"/>
          <p14:tracePt t="38531" x="366713" y="4581525"/>
          <p14:tracePt t="38547" x="393700" y="4625975"/>
          <p14:tracePt t="38564" x="401638" y="4660900"/>
          <p14:tracePt t="38580" x="411163" y="4670425"/>
          <p14:tracePt t="38597" x="428625" y="4687888"/>
          <p14:tracePt t="38631" x="455613" y="4705350"/>
          <p14:tracePt t="38647" x="473075" y="4705350"/>
          <p14:tracePt t="38664" x="500063" y="4724400"/>
          <p14:tracePt t="38697" x="527050" y="4724400"/>
          <p14:tracePt t="38714" x="571500" y="4732338"/>
          <p14:tracePt t="38731" x="598488" y="4732338"/>
          <p14:tracePt t="38748" x="633413" y="4732338"/>
          <p14:tracePt t="38764" x="660400" y="4741863"/>
          <p14:tracePt t="38781" x="687388" y="4741863"/>
          <p14:tracePt t="38798" x="714375" y="4741863"/>
          <p14:tracePt t="38814" x="741363" y="4741863"/>
          <p14:tracePt t="38848" x="758825" y="4724400"/>
          <p14:tracePt t="38865" x="785813" y="4705350"/>
          <p14:tracePt t="38881" x="785813" y="4687888"/>
          <p14:tracePt t="38898" x="803275" y="4660900"/>
          <p14:tracePt t="38915" x="812800" y="4633913"/>
          <p14:tracePt t="38931" x="822325" y="4616450"/>
          <p14:tracePt t="38948" x="847725" y="4562475"/>
          <p14:tracePt t="38965" x="866775" y="4545013"/>
          <p14:tracePt t="38982" x="866775" y="4537075"/>
          <p14:tracePt t="39015" x="866775" y="4527550"/>
          <p14:tracePt t="39052" x="866775" y="4518025"/>
          <p14:tracePt t="39140" x="866775" y="4510088"/>
          <p14:tracePt t="39180" x="866775" y="4500563"/>
          <p14:tracePt t="39190" x="857250" y="4491038"/>
          <p14:tracePt t="39202" x="847725" y="4491038"/>
          <p14:tracePt t="39214" x="822325" y="4465638"/>
          <p14:tracePt t="39231" x="785813" y="4446588"/>
          <p14:tracePt t="39248" x="776288" y="4446588"/>
          <p14:tracePt t="39265" x="750888" y="4438650"/>
          <p14:tracePt t="39282" x="714375" y="4429125"/>
          <p14:tracePt t="39299" x="696913" y="4429125"/>
          <p14:tracePt t="39315" x="669925" y="4402138"/>
          <p14:tracePt t="39331" x="642938" y="4402138"/>
          <p14:tracePt t="39578" x="642938" y="4394200"/>
          <p14:tracePt t="39627" x="642938" y="4384675"/>
          <p14:tracePt t="39637" x="652463" y="4375150"/>
          <p14:tracePt t="39649" x="669925" y="4375150"/>
          <p14:tracePt t="39665" x="704850" y="4357688"/>
          <p14:tracePt t="39683" x="857250" y="4295775"/>
          <p14:tracePt t="39699" x="1116013" y="4241800"/>
          <p14:tracePt t="39716" x="1312863" y="4214813"/>
          <p14:tracePt t="39733" x="1751013" y="4000500"/>
          <p14:tracePt t="39749" x="2187575" y="3803650"/>
          <p14:tracePt t="39766" x="2428875" y="3670300"/>
          <p14:tracePt t="39783" x="2795588" y="3527425"/>
          <p14:tracePt t="39800" x="3071813" y="3419475"/>
          <p14:tracePt t="39816" x="3187700" y="3394075"/>
          <p14:tracePt t="39832" x="3446463" y="3384550"/>
          <p14:tracePt t="39838" x="3517900" y="3375025"/>
          <p14:tracePt t="39850" x="3633788" y="3357563"/>
          <p14:tracePt t="39866" x="3786188" y="3340100"/>
          <p14:tracePt t="39883" x="3822700" y="3340100"/>
          <p14:tracePt t="39900" x="3938588" y="3303588"/>
          <p14:tracePt t="39917" x="3983038" y="3295650"/>
          <p14:tracePt t="39933" x="4017963" y="3295650"/>
          <p14:tracePt t="39950" x="4170363" y="3286125"/>
          <p14:tracePt t="40254" x="4179888" y="3286125"/>
          <p14:tracePt t="40264" x="4205288" y="3276600"/>
          <p14:tracePt t="40274" x="4259263" y="3241675"/>
          <p14:tracePt t="40286" x="4322763" y="3179763"/>
          <p14:tracePt t="40300" x="4394200" y="3054350"/>
          <p14:tracePt t="40317" x="4625975" y="2786063"/>
          <p14:tracePt t="40333" x="4732338" y="2697163"/>
          <p14:tracePt t="40350" x="4768850" y="2687638"/>
          <p14:tracePt t="40367" x="4803775" y="2670175"/>
          <p14:tracePt t="40383" x="4813300" y="2660650"/>
          <p14:tracePt t="40472" x="4822825" y="2660650"/>
          <p14:tracePt t="40502" x="4822825" y="2652713"/>
          <p14:tracePt t="40512" x="4830763" y="2652713"/>
          <p14:tracePt t="40523" x="4840288" y="2652713"/>
          <p14:tracePt t="40534" x="4848225" y="2643188"/>
          <p14:tracePt t="40551" x="4848225" y="2633663"/>
          <p14:tracePt t="40567" x="4884738" y="2589213"/>
          <p14:tracePt t="40584" x="4938713" y="2527300"/>
          <p14:tracePt t="40602" x="4965700" y="2500313"/>
          <p14:tracePt t="40618" x="5000625" y="2465388"/>
          <p14:tracePt t="40634" x="5010150" y="2455863"/>
          <p14:tracePt t="40652" x="5018088" y="2446338"/>
          <p14:tracePt t="40668" x="5037138" y="2438400"/>
          <p14:tracePt t="40684" x="5054600" y="2411413"/>
          <p14:tracePt t="41019" x="5045075" y="2411413"/>
          <p14:tracePt t="41039" x="5037138" y="2411413"/>
          <p14:tracePt t="41049" x="5027613" y="2419350"/>
          <p14:tracePt t="41059" x="5000625" y="2428875"/>
          <p14:tracePt t="41071" x="4983163" y="2455863"/>
          <p14:tracePt t="41085" x="4956175" y="2473325"/>
          <p14:tracePt t="41101" x="4875213" y="2554288"/>
          <p14:tracePt t="41118" x="4830763" y="2589213"/>
          <p14:tracePt t="41135" x="4697413" y="2697163"/>
          <p14:tracePt t="41152" x="4562475" y="2751138"/>
          <p14:tracePt t="41169" x="4384675" y="2874963"/>
          <p14:tracePt t="41185" x="4295775" y="2965450"/>
          <p14:tracePt t="41202" x="4152900" y="3232150"/>
          <p14:tracePt t="41218" x="4037013" y="3402013"/>
          <p14:tracePt t="41235" x="3983038" y="3438525"/>
          <p14:tracePt t="41252" x="3911600" y="3482975"/>
          <p14:tracePt t="41270" x="3867150" y="3554413"/>
          <p14:tracePt t="41286" x="3848100" y="3581400"/>
          <p14:tracePt t="41303" x="3840163" y="3633788"/>
          <p14:tracePt t="41319" x="3822700" y="3776663"/>
          <p14:tracePt t="41336" x="3795713" y="3894138"/>
          <p14:tracePt t="41353" x="3768725" y="4010025"/>
          <p14:tracePt t="41369" x="3768725" y="4027488"/>
          <p14:tracePt t="41386" x="3768725" y="4044950"/>
          <p14:tracePt t="41403" x="3768725" y="4098925"/>
          <p14:tracePt t="41420" x="3776663" y="4170363"/>
          <p14:tracePt t="41437" x="3795713" y="4232275"/>
          <p14:tracePt t="41453" x="3803650" y="4251325"/>
          <p14:tracePt t="41470" x="3822700" y="4276725"/>
          <p14:tracePt t="41824" x="3857625" y="4259263"/>
          <p14:tracePt t="41834" x="3894138" y="4251325"/>
          <p14:tracePt t="41845" x="3946525" y="4241800"/>
          <p14:tracePt t="41856" x="4071938" y="4241800"/>
          <p14:tracePt t="41870" x="4205288" y="4232275"/>
          <p14:tracePt t="41887" x="4554538" y="4232275"/>
          <p14:tracePt t="41903" x="4894263" y="4295775"/>
          <p14:tracePt t="41920" x="5322888" y="4402138"/>
          <p14:tracePt t="41937" x="5626100" y="4465638"/>
          <p14:tracePt t="41954" x="5759450" y="4518025"/>
          <p14:tracePt t="41970" x="6054725" y="4751388"/>
          <p14:tracePt t="41987" x="6269038" y="4991100"/>
          <p14:tracePt t="42003" x="6340475" y="5081588"/>
          <p14:tracePt t="42020" x="6340475" y="5099050"/>
          <p14:tracePt t="42037" x="6348413" y="5108575"/>
          <p14:tracePt t="42053" x="6367463" y="5108575"/>
          <p14:tracePt t="42103" x="6384925" y="5108575"/>
          <p14:tracePt t="42162" x="6394450" y="5108575"/>
          <p14:tracePt t="42174" x="6402388" y="5108575"/>
          <p14:tracePt t="42202" x="6411913" y="5108575"/>
          <p14:tracePt t="42461" x="6402388" y="5108575"/>
          <p14:tracePt t="42481" x="6384925" y="5108575"/>
          <p14:tracePt t="42500" x="6367463" y="5108575"/>
          <p14:tracePt t="42511" x="6357938" y="5089525"/>
          <p14:tracePt t="42521" x="6330950" y="5081588"/>
          <p14:tracePt t="42531" x="6296025" y="5072063"/>
          <p14:tracePt t="42543" x="6242050" y="5054600"/>
          <p14:tracePt t="42554" x="6215063" y="5045075"/>
          <p14:tracePt t="42571" x="6153150" y="5010150"/>
          <p14:tracePt t="42588" x="6126163" y="5010150"/>
          <p14:tracePt t="42605" x="6108700" y="5010150"/>
          <p14:tracePt t="42621" x="6099175" y="5010150"/>
          <p14:tracePt t="42642" x="6099175" y="5000625"/>
          <p14:tracePt t="42690" x="6099175" y="4991100"/>
          <p14:tracePt t="42719" x="6108700" y="4991100"/>
          <p14:tracePt t="42729" x="6116638" y="4983163"/>
          <p14:tracePt t="42741" x="6153150" y="4973638"/>
          <p14:tracePt t="42756" x="6205538" y="4946650"/>
          <p14:tracePt t="42772" x="6411913" y="4929188"/>
          <p14:tracePt t="42789" x="6545263" y="4911725"/>
          <p14:tracePt t="42806" x="6991350" y="4919663"/>
          <p14:tracePt t="42822" x="7296150" y="4938713"/>
          <p14:tracePt t="42839" x="7537450" y="4956175"/>
          <p14:tracePt t="42872" x="7545388" y="4956175"/>
          <p14:tracePt t="42978" x="7537450" y="4965700"/>
          <p14:tracePt t="43027" x="7527925" y="4965700"/>
          <p14:tracePt t="43147" x="7518400" y="4965700"/>
          <p14:tracePt t="43167" x="7510463" y="4965700"/>
          <p14:tracePt t="43177" x="7500938" y="4965700"/>
          <p14:tracePt t="43197" x="7483475" y="4965700"/>
          <p14:tracePt t="43207" x="7473950" y="4965700"/>
          <p14:tracePt t="43217" x="7446963" y="4965700"/>
          <p14:tracePt t="43228" x="7419975" y="4965700"/>
          <p14:tracePt t="43239" x="7385050" y="4965700"/>
          <p14:tracePt t="43256" x="7205663" y="4965700"/>
          <p14:tracePt t="43273" x="7018338" y="4965700"/>
          <p14:tracePt t="43289" x="5643563" y="4857750"/>
          <p14:tracePt t="43306" x="3571875" y="4786313"/>
          <p14:tracePt t="43324" x="2581275" y="4786313"/>
          <p14:tracePt t="43340" x="938213" y="4822825"/>
          <p14:tracePt t="43358" x="268288" y="4946650"/>
          <p14:tracePt t="43375" x="160338" y="4956175"/>
          <p14:tracePt t="43390" x="107950" y="4983163"/>
          <p14:tracePt t="43428" x="125413" y="4973638"/>
          <p14:tracePt t="43440" x="133350" y="4973638"/>
          <p14:tracePt t="43456" x="142875" y="4938713"/>
          <p14:tracePt t="43474" x="204788" y="4884738"/>
          <p14:tracePt t="43490" x="231775" y="4857750"/>
          <p14:tracePt t="43507" x="250825" y="4857750"/>
          <p14:tracePt t="43541" x="276225" y="4857750"/>
          <p14:tracePt t="43556" x="285750" y="4857750"/>
          <p14:tracePt t="43644" x="295275" y="4857750"/>
          <p14:tracePt t="43664" x="303213" y="4857750"/>
          <p14:tracePt t="43673" x="312738" y="4857750"/>
          <p14:tracePt t="43694" x="322263" y="4857750"/>
          <p14:tracePt t="43714" x="330200" y="4857750"/>
          <p14:tracePt t="43733" x="339725" y="4857750"/>
          <p14:tracePt t="43745" x="347663" y="4857750"/>
          <p14:tracePt t="43753" x="357188" y="4857750"/>
          <p14:tracePt t="43764" x="374650" y="4857750"/>
          <p14:tracePt t="43773" x="401638" y="4857750"/>
          <p14:tracePt t="43790" x="438150" y="4867275"/>
          <p14:tracePt t="43807" x="517525" y="4867275"/>
          <p14:tracePt t="43824" x="704850" y="4894263"/>
          <p14:tracePt t="43841" x="812800" y="4902200"/>
          <p14:tracePt t="43858" x="990600" y="4938713"/>
          <p14:tracePt t="43874" x="1089025" y="4965700"/>
          <p14:tracePt t="43891" x="1125538" y="4973638"/>
          <p14:tracePt t="43908" x="1152525" y="4991100"/>
          <p14:tracePt t="43913" x="1152525" y="5010150"/>
          <p14:tracePt t="45334" x="1160463" y="5010150"/>
          <p14:tracePt t="45344" x="1169988" y="5010150"/>
          <p14:tracePt t="45354" x="1179513" y="5010150"/>
          <p14:tracePt t="45366" x="1223963" y="5010150"/>
          <p14:tracePt t="45377" x="1276350" y="5010150"/>
          <p14:tracePt t="45394" x="1374775" y="5010150"/>
          <p14:tracePt t="45410" x="1465263" y="4973638"/>
          <p14:tracePt t="45428" x="1652588" y="4938713"/>
          <p14:tracePt t="45444" x="1857375" y="4911725"/>
          <p14:tracePt t="45461" x="1938338" y="4911725"/>
          <p14:tracePt t="45477" x="2116138" y="4911725"/>
          <p14:tracePt t="45494" x="2276475" y="4929188"/>
          <p14:tracePt t="45511" x="2401888" y="4965700"/>
          <p14:tracePt t="45527" x="2554288" y="4983163"/>
          <p14:tracePt t="45545" x="2803525" y="5010150"/>
          <p14:tracePt t="45561" x="2894013" y="5018088"/>
          <p14:tracePt t="45578" x="3036888" y="5027613"/>
          <p14:tracePt t="45594" x="3098800" y="5037138"/>
          <p14:tracePt t="45611" x="3160713" y="5037138"/>
          <p14:tracePt t="45628" x="3214688" y="5045075"/>
          <p14:tracePt t="45645" x="3268663" y="5045075"/>
          <p14:tracePt t="45661" x="3295650" y="5045075"/>
          <p14:tracePt t="45678" x="3348038" y="5045075"/>
          <p14:tracePt t="45695" x="3411538" y="5045075"/>
          <p14:tracePt t="45712" x="3429000" y="5045075"/>
          <p14:tracePt t="45728" x="3517900" y="5045075"/>
          <p14:tracePt t="45745" x="3625850" y="5045075"/>
          <p14:tracePt t="45761" x="3751263" y="5027613"/>
          <p14:tracePt t="45778" x="3803650" y="5018088"/>
          <p14:tracePt t="45795" x="3875088" y="4991100"/>
          <p14:tracePt t="45812" x="3938588" y="4983163"/>
          <p14:tracePt t="45829" x="3956050" y="4983163"/>
          <p14:tracePt t="45845" x="4000500" y="4983163"/>
          <p14:tracePt t="45950" x="4000500" y="4973638"/>
          <p14:tracePt t="46000" x="3973513" y="4965700"/>
          <p14:tracePt t="46010" x="3867150" y="4929188"/>
          <p14:tracePt t="46021" x="3741738" y="4902200"/>
          <p14:tracePt t="46032" x="3562350" y="4867275"/>
          <p14:tracePt t="46045" x="3214688" y="4732338"/>
          <p14:tracePt t="46062" x="2374900" y="4608513"/>
          <p14:tracePt t="46079" x="2054225" y="4572000"/>
          <p14:tracePt t="46096" x="1241425" y="4572000"/>
          <p14:tracePt t="46112" x="776288" y="4625975"/>
          <p14:tracePt t="46130" x="490538" y="4652963"/>
          <p14:tracePt t="46145" x="428625" y="4652963"/>
          <p14:tracePt t="46162" x="357188" y="4652963"/>
          <p14:tracePt t="46196" x="347663" y="4652963"/>
          <p14:tracePt t="46212" x="339725" y="4652963"/>
          <p14:tracePt t="46229" x="303213" y="4643438"/>
          <p14:tracePt t="46246" x="276225" y="4633913"/>
          <p14:tracePt t="46263" x="204788" y="4625975"/>
          <p14:tracePt t="46280" x="125413" y="4616450"/>
          <p14:tracePt t="46296" x="88900" y="4608513"/>
          <p14:tracePt t="46576" x="17463" y="4670425"/>
          <p14:tracePt t="46587" x="80963" y="4687888"/>
          <p14:tracePt t="46598" x="133350" y="4724400"/>
          <p14:tracePt t="46607" x="204788" y="4759325"/>
          <p14:tracePt t="46618" x="250825" y="4768850"/>
          <p14:tracePt t="46629" x="295275" y="4786313"/>
          <p14:tracePt t="46646" x="339725" y="4795838"/>
          <p14:tracePt t="46663" x="357188" y="4795838"/>
          <p14:tracePt t="46680" x="401638" y="4795838"/>
          <p14:tracePt t="46697" x="428625" y="4795838"/>
          <p14:tracePt t="46731" x="438150" y="4795838"/>
          <p14:tracePt t="46747" x="446088" y="4803775"/>
          <p14:tracePt t="46769" x="455613" y="4803775"/>
          <p14:tracePt t="46781" x="465138" y="4803775"/>
          <p14:tracePt t="46797" x="490538" y="4813300"/>
          <p14:tracePt t="46814" x="517525" y="4803775"/>
          <p14:tracePt t="46831" x="554038" y="4803775"/>
          <p14:tracePt t="46847" x="581025" y="4803775"/>
          <p14:tracePt t="46864" x="598488" y="4803775"/>
          <p14:tracePt t="46881" x="642938" y="4786313"/>
          <p14:tracePt t="46897" x="687388" y="4759325"/>
          <p14:tracePt t="46915" x="714375" y="4741863"/>
          <p14:tracePt t="46931" x="714375" y="4724400"/>
          <p14:tracePt t="46947" x="723900" y="4724400"/>
          <p14:tracePt t="46965" x="723900" y="4714875"/>
          <p14:tracePt t="46981" x="731838" y="4697413"/>
          <p14:tracePt t="46998" x="741363" y="4679950"/>
          <p14:tracePt t="47014" x="750888" y="4660900"/>
          <p14:tracePt t="47031" x="750888" y="4643438"/>
          <p14:tracePt t="47064" x="758825" y="4625975"/>
          <p14:tracePt t="47081" x="758825" y="4616450"/>
          <p14:tracePt t="47750" x="768350" y="4616450"/>
          <p14:tracePt t="47769" x="776288" y="4616450"/>
          <p14:tracePt t="47779" x="803275" y="4616450"/>
          <p14:tracePt t="47790" x="839788" y="4616450"/>
          <p14:tracePt t="47801" x="911225" y="4616450"/>
          <p14:tracePt t="47815" x="1044575" y="4633913"/>
          <p14:tracePt t="47832" x="1536700" y="4751388"/>
          <p14:tracePt t="47849" x="2017713" y="4830763"/>
          <p14:tracePt t="47866" x="3224213" y="5170488"/>
          <p14:tracePt t="47882" x="4037013" y="5438775"/>
          <p14:tracePt t="47899" x="4340225" y="5473700"/>
          <p14:tracePt t="47916" x="4438650" y="5491163"/>
          <p14:tracePt t="47932" x="4608513" y="5510213"/>
          <p14:tracePt t="47949" x="4697413" y="5527675"/>
          <p14:tracePt t="47966" x="4705350" y="5527675"/>
          <p14:tracePt t="47971" x="4724400" y="5527675"/>
          <p14:tracePt t="47982" x="4768850" y="5537200"/>
          <p14:tracePt t="47999" x="4776788" y="5537200"/>
          <p14:tracePt t="48326" x="4795838" y="5537200"/>
          <p14:tracePt t="48336" x="4840288" y="5537200"/>
          <p14:tracePt t="48349" x="4919663" y="5537200"/>
          <p14:tracePt t="48367" x="5214938" y="5500688"/>
          <p14:tracePt t="48383" x="5446713" y="5465763"/>
          <p14:tracePt t="48400" x="6089650" y="5510213"/>
          <p14:tracePt t="48417" x="6562725" y="5589588"/>
          <p14:tracePt t="48434" x="6804025" y="5626100"/>
          <p14:tracePt t="48450" x="7081838" y="5680075"/>
          <p14:tracePt t="48467" x="7215188" y="5768975"/>
          <p14:tracePt t="48483" x="7251700" y="5803900"/>
          <p14:tracePt t="48501" x="7304088" y="5902325"/>
          <p14:tracePt t="48517" x="7331075" y="6037263"/>
          <p14:tracePt t="48534" x="7348538" y="6062663"/>
          <p14:tracePt t="48567" x="7348538" y="6072188"/>
          <p14:tracePt t="48634" x="7348538" y="6081713"/>
          <p14:tracePt t="48644" x="7358063" y="6089650"/>
          <p14:tracePt t="48655" x="7367588" y="6089650"/>
          <p14:tracePt t="48667" x="7375525" y="6108700"/>
          <p14:tracePt t="48843" x="7367588" y="6108700"/>
          <p14:tracePt t="48855" x="7358063" y="6108700"/>
          <p14:tracePt t="48863" x="7358063" y="6099175"/>
          <p14:tracePt t="48874" x="7348538" y="6089650"/>
          <p14:tracePt t="48884" x="7340600" y="6089650"/>
          <p14:tracePt t="48901" x="7331075" y="6081713"/>
          <p14:tracePt t="48918" x="7323138" y="6072188"/>
          <p14:tracePt t="48935" x="7323138" y="6062663"/>
          <p14:tracePt t="48955" x="7323138" y="6054725"/>
          <p14:tracePt t="49072" x="7323138" y="6045200"/>
          <p14:tracePt t="49321" x="7313613" y="6045200"/>
          <p14:tracePt t="49331" x="7304088" y="6027738"/>
          <p14:tracePt t="49341" x="7304088" y="6010275"/>
          <p14:tracePt t="49351" x="7296150" y="6010275"/>
          <p14:tracePt t="49368" x="7286625" y="5991225"/>
          <p14:tracePt t="49410" x="7286625" y="5983288"/>
          <p14:tracePt t="49423" x="7277100" y="5983288"/>
          <p14:tracePt t="49440" x="7269163" y="5983288"/>
          <p14:tracePt t="49479" x="7259638" y="5983288"/>
          <p14:tracePt t="49490" x="7251700" y="5983288"/>
          <p14:tracePt t="49510" x="7242175" y="5983288"/>
          <p14:tracePt t="49539" x="7232650" y="5983288"/>
          <p14:tracePt t="49550" x="7224713" y="5983288"/>
          <p14:tracePt t="49570" x="7215188" y="5983288"/>
          <p14:tracePt t="49609" x="7205663" y="5983288"/>
          <p14:tracePt t="49619" x="7188200" y="5983288"/>
          <p14:tracePt t="49629" x="7188200" y="5973763"/>
          <p14:tracePt t="49641" x="7180263" y="5973763"/>
          <p14:tracePt t="49652" x="7170738" y="5973763"/>
          <p14:tracePt t="49669" x="7153275" y="5973763"/>
          <p14:tracePt t="49691" x="7143750" y="5973763"/>
          <p14:tracePt t="49708" x="7134225" y="5973763"/>
          <p14:tracePt t="49728" x="7126288" y="5973763"/>
          <p14:tracePt t="49748" x="7116763" y="5973763"/>
          <p14:tracePt t="49817" x="7108825" y="5973763"/>
          <p14:tracePt t="49840" x="7099300" y="5973763"/>
          <p14:tracePt t="49848" x="7089775" y="5973763"/>
          <p14:tracePt t="49858" x="7081838" y="5973763"/>
          <p14:tracePt t="49869" x="7072313" y="5973763"/>
          <p14:tracePt t="49886" x="7062788" y="5973763"/>
          <p14:tracePt t="49903" x="7054850" y="5973763"/>
          <p14:tracePt t="49919" x="7045325" y="5973763"/>
          <p14:tracePt t="49937" x="7037388" y="5973763"/>
          <p14:tracePt t="49958" x="7027863" y="5973763"/>
          <p14:tracePt t="50036" x="7018338" y="5973763"/>
          <p14:tracePt t="50046" x="7018338" y="6000750"/>
          <p14:tracePt t="50106" x="7018338" y="6010275"/>
          <p14:tracePt t="50166" x="7018338" y="6018213"/>
          <p14:tracePt t="50185" x="7018338" y="6027738"/>
          <p14:tracePt t="50195" x="7010400" y="6027738"/>
          <p14:tracePt t="50207" x="7010400" y="6037263"/>
          <p14:tracePt t="50220" x="7010400" y="6045200"/>
          <p14:tracePt t="50245" x="7010400" y="6054725"/>
          <p14:tracePt t="50394" x="7000875" y="6054725"/>
          <p14:tracePt t="50414" x="7000875" y="6062663"/>
          <p14:tracePt t="50425" x="6991350" y="6062663"/>
          <p14:tracePt t="50434" x="6991350" y="6081713"/>
          <p14:tracePt t="50454" x="6983413" y="6089650"/>
          <p14:tracePt t="50464" x="6983413" y="6108700"/>
          <p14:tracePt t="50476" x="6973888" y="6108700"/>
          <p14:tracePt t="50494" x="6965950" y="6116638"/>
          <p14:tracePt t="50514" x="6965950" y="6126163"/>
          <p14:tracePt t="50533" x="6946900" y="6134100"/>
          <p14:tracePt t="50544" x="6938963" y="6134100"/>
          <p14:tracePt t="50554" x="6938963" y="6143625"/>
          <p14:tracePt t="50593" x="6938963" y="6153150"/>
          <p14:tracePt t="50961" x="6929438" y="6153150"/>
          <p14:tracePt t="50971" x="6929438" y="6161088"/>
          <p14:tracePt t="50993" x="6919913" y="6180138"/>
          <p14:tracePt t="51000" x="6911975" y="6180138"/>
          <p14:tracePt t="51011" x="6911975" y="6188075"/>
          <p14:tracePt t="51021" x="6911975" y="6197600"/>
          <p14:tracePt t="51043" x="6911975" y="6205538"/>
          <p14:tracePt t="51061" x="6902450" y="6215063"/>
          <p14:tracePt t="51072" x="6902450" y="6224588"/>
          <p14:tracePt t="51088" x="6894513" y="6232525"/>
          <p14:tracePt t="51587" x="6884988" y="6232525"/>
          <p14:tracePt t="56541" x="6884988" y="6224588"/>
          <p14:tracePt t="56553" x="6894513" y="6197600"/>
          <p14:tracePt t="56561" x="6911975" y="6143625"/>
          <p14:tracePt t="56572" x="6911975" y="6062663"/>
          <p14:tracePt t="56583" x="6938963" y="6000750"/>
          <p14:tracePt t="56600" x="6956425" y="5946775"/>
          <p14:tracePt t="56617" x="6983413" y="5857875"/>
          <p14:tracePt t="56633" x="7054850" y="5572125"/>
          <p14:tracePt t="56650" x="7143750" y="5295900"/>
          <p14:tracePt t="56667" x="7180263" y="5259388"/>
          <p14:tracePt t="56684" x="7259638" y="5089525"/>
          <p14:tracePt t="56701" x="7304088" y="4840288"/>
          <p14:tracePt t="56717" x="7331075" y="4776788"/>
          <p14:tracePt t="56734" x="7375525" y="4660900"/>
          <p14:tracePt t="56750" x="7394575" y="4633913"/>
          <p14:tracePt t="56767" x="7394575" y="4625975"/>
          <p14:tracePt t="56784" x="7402513" y="4625975"/>
          <p14:tracePt t="56888" x="7394575" y="4625975"/>
          <p14:tracePt t="56918" x="7385050" y="4625975"/>
          <p14:tracePt t="56928" x="7367588" y="4625975"/>
          <p14:tracePt t="56939" x="7367588" y="4616450"/>
          <p14:tracePt t="56950" x="7358063" y="4616450"/>
          <p14:tracePt t="56968" x="7348538" y="4616450"/>
          <p14:tracePt t="56985" x="7340600" y="4616450"/>
          <p14:tracePt t="57000" x="7323138" y="4616450"/>
          <p14:tracePt t="57018" x="7313613" y="4616450"/>
          <p14:tracePt t="57034" x="7296150" y="4608513"/>
          <p14:tracePt t="57050" x="7286625" y="4598988"/>
          <p14:tracePt t="57067" x="7277100" y="4598988"/>
          <p14:tracePt t="57101" x="7269163" y="4598988"/>
          <p14:tracePt t="57117" x="7242175" y="4598988"/>
          <p14:tracePt t="57134" x="7232650" y="4598988"/>
          <p14:tracePt t="57151" x="7205663" y="4598988"/>
          <p14:tracePt t="57168" x="7188200" y="4598988"/>
          <p14:tracePt t="57201" x="7180263" y="4598988"/>
          <p14:tracePt t="57227" x="7170738" y="4598988"/>
          <p14:tracePt t="57239" x="7161213" y="4598988"/>
          <p14:tracePt t="57252" x="7153275" y="4598988"/>
          <p14:tracePt t="57268" x="7116763" y="4598988"/>
          <p14:tracePt t="57285" x="7108825" y="4598988"/>
          <p14:tracePt t="57302" x="7099300" y="4598988"/>
          <p14:tracePt t="57318" x="7081838" y="4598988"/>
          <p14:tracePt t="57654" x="7081838" y="4589463"/>
          <p14:tracePt t="57733" x="7081838" y="4581525"/>
          <p14:tracePt t="57756" x="7089775" y="4572000"/>
          <p14:tracePt t="57773" x="7099300" y="4572000"/>
          <p14:tracePt t="57793" x="7116763" y="4572000"/>
          <p14:tracePt t="57804" x="7126288" y="4562475"/>
          <p14:tracePt t="57823" x="7143750" y="4562475"/>
          <p14:tracePt t="57833" x="7153275" y="4562475"/>
          <p14:tracePt t="57854" x="7161213" y="4554538"/>
          <p14:tracePt t="57863" x="7170738" y="4554538"/>
          <p14:tracePt t="57874" x="7180263" y="4554538"/>
          <p14:tracePt t="57885" x="7188200" y="4554538"/>
          <p14:tracePt t="57902" x="7224713" y="4554538"/>
          <p14:tracePt t="57919" x="7251700" y="4554538"/>
          <p14:tracePt t="57935" x="7286625" y="4554538"/>
          <p14:tracePt t="57953" x="7331075" y="4554538"/>
          <p14:tracePt t="57969" x="7340600" y="4554538"/>
          <p14:tracePt t="57986" x="7367588" y="4554538"/>
          <p14:tracePt t="58003" x="7394575" y="4562475"/>
          <p14:tracePt t="58020" x="7412038" y="4562475"/>
          <p14:tracePt t="58036" x="7446963" y="4562475"/>
          <p14:tracePt t="58053" x="7483475" y="4562475"/>
          <p14:tracePt t="58070" x="7500938" y="4562475"/>
          <p14:tracePt t="58087" x="7537450" y="4562475"/>
          <p14:tracePt t="58103" x="7554913" y="4562475"/>
          <p14:tracePt t="58120" x="7562850" y="4562475"/>
          <p14:tracePt t="58136" x="7572375" y="4562475"/>
          <p14:tracePt t="58153" x="7581900" y="4562475"/>
          <p14:tracePt t="58360" x="7581900" y="4572000"/>
          <p14:tracePt t="58399" x="7581900" y="4581525"/>
          <p14:tracePt t="58410" x="7599363" y="4598988"/>
          <p14:tracePt t="58916" x="7599363" y="4608513"/>
          <p14:tracePt t="58966" x="7599363" y="4616450"/>
          <p14:tracePt t="58986" x="7581900" y="4633913"/>
          <p14:tracePt t="58996" x="7562850" y="4643438"/>
          <p14:tracePt t="59007" x="7545388" y="4652963"/>
          <p14:tracePt t="59021" x="7537450" y="4652963"/>
          <p14:tracePt t="59038" x="7491413" y="4679950"/>
          <p14:tracePt t="59056" x="7439025" y="4724400"/>
          <p14:tracePt t="59072" x="7412038" y="4741863"/>
          <p14:tracePt t="59088" x="7367588" y="4776788"/>
          <p14:tracePt t="59105" x="7340600" y="4786313"/>
          <p14:tracePt t="59121" x="7304088" y="4803775"/>
          <p14:tracePt t="59138" x="7259638" y="4813300"/>
          <p14:tracePt t="59155" x="7215188" y="4822825"/>
          <p14:tracePt t="59171" x="7197725" y="4822825"/>
          <p14:tracePt t="59188" x="7170738" y="4822825"/>
          <p14:tracePt t="59205" x="7143750" y="4822825"/>
          <p14:tracePt t="59221" x="7134225" y="4822825"/>
          <p14:tracePt t="59238" x="7116763" y="4830763"/>
          <p14:tracePt t="59255" x="7099300" y="4840288"/>
          <p14:tracePt t="59272" x="7081838" y="4840288"/>
          <p14:tracePt t="59289" x="7062788" y="4848225"/>
          <p14:tracePt t="59305" x="7037388" y="4867275"/>
          <p14:tracePt t="59322" x="7027863" y="4875213"/>
          <p14:tracePt t="59339" x="7018338" y="4884738"/>
          <p14:tracePt t="59355" x="7010400" y="4902200"/>
          <p14:tracePt t="59372" x="7000875" y="4902200"/>
          <p14:tracePt t="59389" x="6991350" y="4911725"/>
          <p14:tracePt t="59406" x="6965950" y="4965700"/>
          <p14:tracePt t="59423" x="6946900" y="4991100"/>
          <p14:tracePt t="59440" x="6938963" y="5010150"/>
          <p14:tracePt t="59456" x="6919913" y="5027613"/>
          <p14:tracePt t="59473" x="6911975" y="5027613"/>
          <p14:tracePt t="59490" x="6911975" y="5054600"/>
          <p14:tracePt t="59506" x="6894513" y="5054600"/>
          <p14:tracePt t="59523" x="6884988" y="5062538"/>
          <p14:tracePt t="59540" x="6867525" y="5072063"/>
          <p14:tracePt t="59556" x="6858000" y="5081588"/>
          <p14:tracePt t="59573" x="6848475" y="5081588"/>
          <p14:tracePt t="60596" x="6840538" y="5081588"/>
          <p14:tracePt t="60606" x="6840538" y="5116513"/>
          <p14:tracePt t="60616" x="6840538" y="5170488"/>
          <p14:tracePt t="60628" x="6840538" y="5232400"/>
          <p14:tracePt t="60641" x="6840538" y="5286375"/>
          <p14:tracePt t="60658" x="6840538" y="5340350"/>
          <p14:tracePt t="60675" x="6840538" y="5348288"/>
          <p14:tracePt t="60691" x="6840538" y="5384800"/>
          <p14:tracePt t="60708" x="6858000" y="5537200"/>
          <p14:tracePt t="60726" x="6867525" y="5661025"/>
          <p14:tracePt t="60742" x="6902450" y="5813425"/>
          <p14:tracePt t="60758" x="6919913" y="5840413"/>
          <p14:tracePt t="60776" x="6938963" y="5857875"/>
          <p14:tracePt t="60792" x="6965950" y="5919788"/>
          <p14:tracePt t="60808" x="6973888" y="6018213"/>
          <p14:tracePt t="60825" x="6983413" y="6045200"/>
          <p14:tracePt t="60859" x="6983413" y="6062663"/>
          <p14:tracePt t="60885" x="6991350" y="6062663"/>
          <p14:tracePt t="60915" x="6991350" y="6072188"/>
          <p14:tracePt t="60925" x="7000875" y="6072188"/>
          <p14:tracePt t="60934" x="7000875" y="6081713"/>
          <p14:tracePt t="60954" x="7010400" y="6089650"/>
          <p14:tracePt t="60974" x="7027863" y="6089650"/>
          <p14:tracePt t="60984" x="7027863" y="6099175"/>
          <p14:tracePt t="61004" x="7037388" y="6099175"/>
          <p14:tracePt t="61014" x="7045325" y="6099175"/>
          <p14:tracePt t="61025" x="7054850" y="6099175"/>
          <p14:tracePt t="61046" x="7072313" y="6099175"/>
          <p14:tracePt t="61059" x="7089775" y="6089650"/>
          <p14:tracePt t="61075" x="7099300" y="6072188"/>
          <p14:tracePt t="61092" x="7116763" y="6072188"/>
          <p14:tracePt t="61109" x="7126288" y="6054725"/>
          <p14:tracePt t="61126" x="7134225" y="6027738"/>
          <p14:tracePt t="61143" x="7143750" y="6010275"/>
          <p14:tracePt t="61223" x="7143750" y="6000750"/>
          <p14:tracePt t="61233" x="7143750" y="5991225"/>
          <p14:tracePt t="61253" x="7143750" y="5983288"/>
          <p14:tracePt t="61272" x="7143750" y="5973763"/>
          <p14:tracePt t="61302" x="7143750" y="5965825"/>
          <p14:tracePt t="61342" x="7143750" y="5956300"/>
          <p14:tracePt t="61363" x="7134225" y="5956300"/>
          <p14:tracePt t="61382" x="7126288" y="5946775"/>
          <p14:tracePt t="61402" x="7116763" y="5946775"/>
          <p14:tracePt t="61414" x="7116763" y="5938838"/>
          <p14:tracePt t="61422" x="7108825" y="5938838"/>
          <p14:tracePt t="61432" x="7099300" y="5938838"/>
          <p14:tracePt t="61481" x="7089775" y="5938838"/>
          <p14:tracePt t="61501" x="7081838" y="5938838"/>
          <p14:tracePt t="61514" x="7072313" y="5938838"/>
          <p14:tracePt t="61531" x="7072313" y="5929313"/>
          <p14:tracePt t="61551" x="7062788" y="5929313"/>
          <p14:tracePt t="61564" x="7054850" y="5929313"/>
          <p14:tracePt t="61571" x="7045325" y="5929313"/>
          <p14:tracePt t="61582" x="7037388" y="5929313"/>
          <p14:tracePt t="61593" x="7027863" y="5929313"/>
          <p14:tracePt t="61610" x="7018338" y="5929313"/>
          <p14:tracePt t="61626" x="7010400" y="5929313"/>
          <p14:tracePt t="61643" x="7000875" y="5929313"/>
          <p14:tracePt t="61660" x="6991350" y="5938838"/>
          <p14:tracePt t="61677" x="6973888" y="5946775"/>
          <p14:tracePt t="61694" x="6973888" y="5956300"/>
          <p14:tracePt t="61711" x="6965950" y="5956300"/>
          <p14:tracePt t="61740" x="6965950" y="5965825"/>
          <p14:tracePt t="61760" x="6965950" y="5983288"/>
          <p14:tracePt t="61770" x="6965950" y="6000750"/>
          <p14:tracePt t="61782" x="6965950" y="6018213"/>
          <p14:tracePt t="61794" x="6965950" y="6027738"/>
          <p14:tracePt t="61811" x="6965950" y="6072188"/>
          <p14:tracePt t="61827" x="6965950" y="6089650"/>
          <p14:tracePt t="61844" x="6973888" y="6153150"/>
          <p14:tracePt t="61861" x="6973888" y="6161088"/>
          <p14:tracePt t="61948" x="6983413" y="6161088"/>
          <p14:tracePt t="61958" x="6983413" y="6170613"/>
          <p14:tracePt t="62008" x="7018338" y="6170613"/>
          <p14:tracePt t="62029" x="7027863" y="6170613"/>
          <p14:tracePt t="62058" x="7045325" y="6170613"/>
          <p14:tracePt t="62079" x="7072313" y="6170613"/>
          <p14:tracePt t="62087" x="7081838" y="6170613"/>
          <p14:tracePt t="62100" x="7099300" y="6170613"/>
          <p14:tracePt t="62111" x="7116763" y="6170613"/>
          <p14:tracePt t="62127" x="7134225" y="6170613"/>
          <p14:tracePt t="62144" x="7143750" y="6170613"/>
          <p14:tracePt t="62161" x="7153275" y="6170613"/>
          <p14:tracePt t="62455" x="7153275" y="6180138"/>
          <p14:tracePt t="62466" x="7153275" y="6188075"/>
          <p14:tracePt t="62476" x="7143750" y="6188075"/>
          <p14:tracePt t="62486" x="7143750" y="6215063"/>
          <p14:tracePt t="62497" x="7126288" y="6259513"/>
          <p14:tracePt t="62511" x="7126288" y="6269038"/>
          <p14:tracePt t="62545" x="7126288" y="6276975"/>
          <p14:tracePt t="62664" x="7116763" y="6286500"/>
          <p14:tracePt t="62675" x="7108825" y="6286500"/>
          <p14:tracePt t="62685" x="7108825" y="6296025"/>
          <p14:tracePt t="62695" x="7089775" y="62960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" r="5118"/>
          <a:stretch/>
        </p:blipFill>
        <p:spPr bwMode="auto">
          <a:xfrm>
            <a:off x="217677" y="2328055"/>
            <a:ext cx="3093815" cy="15544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7</a:t>
            </a:fld>
            <a:r>
              <a:rPr lang="en-US" dirty="0" smtClean="0"/>
              <a:t>/36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1083" y="57238"/>
            <a:ext cx="77840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990000"/>
                </a:solidFill>
                <a:latin typeface="Calibri" pitchFamily="34" charset="0"/>
                <a:cs typeface="Calibri" pitchFamily="34" charset="0"/>
              </a:rPr>
              <a:t>Statistical Evaluation of the Spectral Estimator</a:t>
            </a:r>
            <a:endParaRPr lang="en-US" b="1" dirty="0">
              <a:solidFill>
                <a:srgbClr val="990000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5130800" y="2781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8" imgW="914400" imgH="198720" progId="Equation.DSMT4">
                  <p:embed/>
                </p:oleObj>
              </mc:Choice>
              <mc:Fallback>
                <p:oleObj name="Equation" r:id="rId8" imgW="914400" imgH="19872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30800" y="2781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130800" y="2781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30800" y="2781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530850" y="27908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11" imgW="114120" imgH="177480" progId="Equation.DSMT4">
                  <p:embed/>
                </p:oleObj>
              </mc:Choice>
              <mc:Fallback>
                <p:oleObj name="Equation" r:id="rId11" imgW="114120" imgH="17748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30850" y="27908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130800" y="2781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12" imgW="914400" imgH="198720" progId="Equation.DSMT4">
                  <p:embed/>
                </p:oleObj>
              </mc:Choice>
              <mc:Fallback>
                <p:oleObj name="Equation" r:id="rId12" imgW="914400" imgH="1987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30800" y="2781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82487" y="880553"/>
            <a:ext cx="1967205" cy="369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Decision statistic: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663" y="3889273"/>
            <a:ext cx="8863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1 Probability 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resolution for (A) Autocorrelation matrix size (B) SNR level (C) Sampling frequency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4910" y="290223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65954" y="2414116"/>
            <a:ext cx="2872858" cy="1463040"/>
            <a:chOff x="3261257" y="2473899"/>
            <a:chExt cx="2872858" cy="146304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3" t="6263" r="7682"/>
            <a:stretch/>
          </p:blipFill>
          <p:spPr bwMode="auto">
            <a:xfrm>
              <a:off x="3261257" y="2473899"/>
              <a:ext cx="2872858" cy="14630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944572" y="293941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93273" y="2414116"/>
            <a:ext cx="2894582" cy="1463040"/>
            <a:chOff x="6293273" y="2473899"/>
            <a:chExt cx="2894582" cy="146304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" t="6263" r="6561"/>
            <a:stretch/>
          </p:blipFill>
          <p:spPr bwMode="auto">
            <a:xfrm>
              <a:off x="6293273" y="2473899"/>
              <a:ext cx="2894582" cy="14630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336669" y="297973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204669" y="6275476"/>
            <a:ext cx="8863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Fig. 2 Propagation </a:t>
            </a:r>
            <a:r>
              <a:rPr lang="en-US" sz="16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 frequency estimate error with (D) SNR level (E) Autocorrelation matrix size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08239" y="3117547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Fs = 1000Hz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96475" y="2719208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Fs = 1000Hz</a:t>
            </a:r>
          </a:p>
          <a:p>
            <a:r>
              <a:rPr lang="en-US" sz="1200" dirty="0"/>
              <a:t>L = 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6884" y="1134236"/>
                <a:ext cx="427200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4" y="1134236"/>
                <a:ext cx="4272002" cy="61093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07064" y="1664367"/>
                <a:ext cx="182582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64" y="1664367"/>
                <a:ext cx="1825821" cy="6109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2232885" y="178516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524780" y="1785169"/>
                <a:ext cx="1658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80" y="1785169"/>
                <a:ext cx="1658852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/>
          <p:cNvPicPr>
            <a:picLocks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6" t="9046" r="12331" b="4663"/>
          <a:stretch/>
        </p:blipFill>
        <p:spPr bwMode="auto">
          <a:xfrm>
            <a:off x="4736265" y="874012"/>
            <a:ext cx="3924300" cy="1463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9"/>
          <a:srcRect l="3462" t="6514" r="7780"/>
          <a:stretch/>
        </p:blipFill>
        <p:spPr>
          <a:xfrm>
            <a:off x="297447" y="4362034"/>
            <a:ext cx="4071439" cy="198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0"/>
          <a:srcRect l="3463" t="5294" r="5903"/>
          <a:stretch/>
        </p:blipFill>
        <p:spPr>
          <a:xfrm>
            <a:off x="4802383" y="4328755"/>
            <a:ext cx="4103992" cy="19800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-29028" y="4222342"/>
            <a:ext cx="9340491" cy="2986976"/>
            <a:chOff x="-29028" y="4222342"/>
            <a:chExt cx="9340491" cy="2986976"/>
          </a:xfrm>
        </p:grpSpPr>
        <p:sp>
          <p:nvSpPr>
            <p:cNvPr id="50" name="TextBox 49"/>
            <p:cNvSpPr txBox="1"/>
            <p:nvPr/>
          </p:nvSpPr>
          <p:spPr>
            <a:xfrm>
              <a:off x="-29028" y="6562987"/>
              <a:ext cx="72652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dirty="0" smtClean="0"/>
                <a:t>Fig. 3 Mean </a:t>
              </a:r>
              <a:r>
                <a:rPr lang="en-US" dirty="0"/>
                <a:t>Execution time over 100 runs for each autocorrelation matrix size</a:t>
              </a:r>
            </a:p>
          </p:txBody>
        </p:sp>
        <p:sp>
          <p:nvSpPr>
            <p:cNvPr id="54" name="TextBox 29"/>
            <p:cNvSpPr txBox="1"/>
            <p:nvPr/>
          </p:nvSpPr>
          <p:spPr>
            <a:xfrm>
              <a:off x="6239788" y="4290876"/>
              <a:ext cx="307167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50" dirty="0">
                  <a:solidFill>
                    <a:schemeClr val="accent5">
                      <a:lumMod val="25000"/>
                    </a:schemeClr>
                  </a:solidFill>
                </a:rPr>
                <a:t>System Specification:</a:t>
              </a:r>
            </a:p>
            <a:p>
              <a:endParaRPr lang="en-US" sz="1550" dirty="0"/>
            </a:p>
            <a:p>
              <a:r>
                <a:rPr lang="en-US" sz="1550" dirty="0"/>
                <a:t>Processor: Intel Xeon 2.80 GHz</a:t>
              </a:r>
            </a:p>
            <a:p>
              <a:r>
                <a:rPr lang="en-US" sz="1550" dirty="0"/>
                <a:t>RAM: 16 GB</a:t>
              </a:r>
            </a:p>
            <a:p>
              <a:r>
                <a:rPr lang="en-US" sz="1550" dirty="0"/>
                <a:t>OS: Windows 7 (Professional)</a:t>
              </a: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1"/>
            <a:srcRect l="3657" t="4613" r="5836" b="1938"/>
            <a:stretch/>
          </p:blipFill>
          <p:spPr>
            <a:xfrm>
              <a:off x="7" y="4222342"/>
              <a:ext cx="4984021" cy="2376000"/>
            </a:xfrm>
            <a:prstGeom prst="rect">
              <a:avLst/>
            </a:prstGeom>
          </p:spPr>
        </p:pic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3221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91"/>
    </mc:Choice>
    <mc:Fallback>
      <p:transition spd="slow" advTm="5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/>
    </p:bldLst>
  </p:timing>
  <p:extLst>
    <p:ext uri="{3A86A75C-4F4B-4683-9AE1-C65F6400EC91}">
      <p14:laserTraceLst xmlns:p14="http://schemas.microsoft.com/office/powerpoint/2010/main">
        <p14:tracePtLst>
          <p14:tracePt t="15352" x="7072313" y="6296025"/>
          <p14:tracePt t="15364" x="7054850" y="6296025"/>
          <p14:tracePt t="15378" x="7027863" y="6296025"/>
          <p14:tracePt t="15395" x="6938963" y="6259513"/>
          <p14:tracePt t="15412" x="6902450" y="6232525"/>
          <p14:tracePt t="15429" x="6751638" y="6170613"/>
          <p14:tracePt t="15446" x="6562725" y="6099175"/>
          <p14:tracePt t="15462" x="6276975" y="6018213"/>
          <p14:tracePt t="15479" x="6188075" y="5991225"/>
          <p14:tracePt t="15496" x="5929313" y="5973763"/>
          <p14:tracePt t="15512" x="5697538" y="5929313"/>
          <p14:tracePt t="15529" x="5599113" y="5929313"/>
          <p14:tracePt t="15546" x="5446713" y="5929313"/>
          <p14:tracePt t="15563" x="5286375" y="5875338"/>
          <p14:tracePt t="15579" x="5205413" y="5867400"/>
          <p14:tracePt t="15596" x="5062538" y="5840413"/>
          <p14:tracePt t="15613" x="4911725" y="5830888"/>
          <p14:tracePt t="15629" x="4786313" y="5830888"/>
          <p14:tracePt t="15646" x="4616450" y="5830888"/>
          <p14:tracePt t="15663" x="4394200" y="5830888"/>
          <p14:tracePt t="15687" x="4133850" y="5795963"/>
          <p14:tracePt t="15702" x="3830638" y="5768975"/>
          <p14:tracePt t="15713" x="3705225" y="5768975"/>
          <p14:tracePt t="15729" x="3598863" y="5751513"/>
          <p14:tracePt t="15746" x="3384550" y="5732463"/>
          <p14:tracePt t="15763" x="3143250" y="5715000"/>
          <p14:tracePt t="15780" x="3081338" y="5705475"/>
          <p14:tracePt t="15796" x="3009900" y="5705475"/>
          <p14:tracePt t="15813" x="2965450" y="5705475"/>
          <p14:tracePt t="44417" x="2965450" y="5697538"/>
          <p14:tracePt t="44428" x="2973388" y="5697538"/>
          <p14:tracePt t="44442" x="3017838" y="5680075"/>
          <p14:tracePt t="44454" x="3044825" y="5670550"/>
          <p14:tracePt t="44471" x="3179763" y="5653088"/>
          <p14:tracePt t="44487" x="3232150" y="5643563"/>
          <p14:tracePt t="44505" x="3268663" y="5643563"/>
          <p14:tracePt t="44521" x="3367088" y="5616575"/>
          <p14:tracePt t="44538" x="3490913" y="5608638"/>
          <p14:tracePt t="44555" x="3544888" y="5616575"/>
          <p14:tracePt t="44572" x="3608388" y="5626100"/>
          <p14:tracePt t="44587" x="3643313" y="5626100"/>
          <p14:tracePt t="44605" x="3660775" y="5626100"/>
          <p14:tracePt t="44621" x="3687763" y="5634038"/>
          <p14:tracePt t="44638" x="3759200" y="5688013"/>
          <p14:tracePt t="44655" x="3786188" y="5705475"/>
          <p14:tracePt t="44672" x="3875088" y="5840413"/>
          <p14:tracePt t="44688" x="3938588" y="5919788"/>
          <p14:tracePt t="44705" x="3973513" y="5965825"/>
          <p14:tracePt t="44722" x="4027488" y="5965825"/>
          <p14:tracePt t="44738" x="4071938" y="5983288"/>
          <p14:tracePt t="44755" x="4125913" y="5991225"/>
          <p14:tracePt t="44772" x="4133850" y="6010275"/>
          <p14:tracePt t="44776" x="4160838" y="6018213"/>
          <p14:tracePt t="44788" x="4170363" y="6018213"/>
          <p14:tracePt t="44805" x="4205288" y="6027738"/>
          <p14:tracePt t="44838" x="4224338" y="6062663"/>
          <p14:tracePt t="44855" x="4224338" y="6072188"/>
          <p14:tracePt t="44872" x="4232275" y="6072188"/>
          <p14:tracePt t="44889" x="4251325" y="6099175"/>
          <p14:tracePt t="44905" x="4251325" y="6116638"/>
          <p14:tracePt t="44939" x="4259263" y="6116638"/>
          <p14:tracePt t="45291" x="4259263" y="6099175"/>
          <p14:tracePt t="45302" x="4251325" y="6081713"/>
          <p14:tracePt t="45314" x="4251325" y="6072188"/>
          <p14:tracePt t="45329" x="4241800" y="6072188"/>
          <p14:tracePt t="45341" x="4232275" y="6072188"/>
          <p14:tracePt t="45356" x="4224338" y="6062663"/>
          <p14:tracePt t="45372" x="4214813" y="6054725"/>
          <p14:tracePt t="45390" x="4205288" y="6054725"/>
          <p14:tracePt t="45406" x="4179888" y="6010275"/>
          <p14:tracePt t="45422" x="4143375" y="5803900"/>
          <p14:tracePt t="45440" x="4116388" y="5732463"/>
          <p14:tracePt t="45456" x="4108450" y="5643563"/>
          <p14:tracePt t="45473" x="4108450" y="5634038"/>
          <p14:tracePt t="45490" x="4108450" y="5626100"/>
          <p14:tracePt t="45507" x="4108450" y="5616575"/>
          <p14:tracePt t="45523" x="4081463" y="5562600"/>
          <p14:tracePt t="45540" x="4081463" y="5518150"/>
          <p14:tracePt t="45557" x="4081463" y="5394325"/>
          <p14:tracePt t="45573" x="4081463" y="5303838"/>
          <p14:tracePt t="45590" x="4081463" y="5295900"/>
          <p14:tracePt t="45623" x="4081463" y="5286375"/>
          <p14:tracePt t="45660" x="4071938" y="5286375"/>
          <p14:tracePt t="45679" x="4071938" y="5276850"/>
          <p14:tracePt t="47671" x="4071938" y="5268913"/>
          <p14:tracePt t="47820" x="4071938" y="5286375"/>
          <p14:tracePt t="47832" x="4071938" y="5295900"/>
          <p14:tracePt t="47851" x="4071938" y="5313363"/>
          <p14:tracePt t="47867" x="4062413" y="5313363"/>
          <p14:tracePt t="47879" x="4054475" y="5330825"/>
          <p14:tracePt t="47920" x="4044950" y="5330825"/>
          <p14:tracePt t="47932" x="4044950" y="5340350"/>
          <p14:tracePt t="48009" x="4044950" y="5348288"/>
          <p14:tracePt t="48049" x="4044950" y="5367338"/>
          <p14:tracePt t="48060" x="4044950" y="5384800"/>
          <p14:tracePt t="48074" x="4044950" y="5394325"/>
          <p14:tracePt t="48088" x="4044950" y="5438775"/>
          <p14:tracePt t="48103" x="4044950" y="5491163"/>
          <p14:tracePt t="48118" x="4044950" y="5518150"/>
          <p14:tracePt t="48130" x="4044950" y="5537200"/>
          <p14:tracePt t="48814" x="4037013" y="5545138"/>
          <p14:tracePt t="48854" x="4027488" y="5545138"/>
          <p14:tracePt t="48866" x="4027488" y="5554663"/>
          <p14:tracePt t="48879" x="4027488" y="5572125"/>
          <p14:tracePt t="48896" x="4027488" y="5581650"/>
          <p14:tracePt t="48914" x="4027488" y="5599113"/>
          <p14:tracePt t="48929" x="4027488" y="5616575"/>
          <p14:tracePt t="48946" x="4010025" y="5670550"/>
          <p14:tracePt t="48964" x="4010025" y="5688013"/>
          <p14:tracePt t="48980" x="4010025" y="5705475"/>
          <p14:tracePt t="48997" x="4000500" y="5715000"/>
          <p14:tracePt t="49014" x="4000500" y="5724525"/>
          <p14:tracePt t="49047" x="4000500" y="5732463"/>
          <p14:tracePt t="49064" x="3990975" y="5732463"/>
          <p14:tracePt t="49093" x="3983038" y="5741988"/>
          <p14:tracePt t="49133" x="3973513" y="5741988"/>
          <p14:tracePt t="49144" x="3973513" y="5751513"/>
          <p14:tracePt t="49157" x="3973513" y="5759450"/>
          <p14:tracePt t="49171" x="3973513" y="5776913"/>
          <p14:tracePt t="49186" x="3965575" y="5795963"/>
          <p14:tracePt t="49198" x="3965575" y="5822950"/>
          <p14:tracePt t="49214" x="3965575" y="5848350"/>
          <p14:tracePt t="49231" x="3956050" y="5875338"/>
          <p14:tracePt t="49248" x="3946525" y="5902325"/>
          <p14:tracePt t="49264" x="3946525" y="5919788"/>
          <p14:tracePt t="49297" x="3946525" y="5929313"/>
          <p14:tracePt t="49334" x="3938588" y="5929313"/>
          <p14:tracePt t="49381" x="3938588" y="5938838"/>
          <p14:tracePt t="49431" x="3938588" y="5946775"/>
          <p14:tracePt t="49471" x="3938588" y="5965825"/>
          <p14:tracePt t="49482" x="3938588" y="5973763"/>
          <p14:tracePt t="49550" x="3929063" y="5973763"/>
          <p14:tracePt t="49669" x="3919538" y="5983288"/>
          <p14:tracePt t="49680" x="3911600" y="5991225"/>
          <p14:tracePt t="49694" x="3911600" y="6000750"/>
          <p14:tracePt t="49709" x="3902075" y="6018213"/>
          <p14:tracePt t="49729" x="3894138" y="6027738"/>
          <p14:tracePt t="49742" x="3884613" y="6037263"/>
          <p14:tracePt t="49757" x="3884613" y="6045200"/>
          <p14:tracePt t="49772" x="3884613" y="6054725"/>
          <p14:tracePt t="49818" x="3884613" y="6062663"/>
          <p14:tracePt t="49839" x="3875088" y="6062663"/>
          <p14:tracePt t="50057" x="3884613" y="6062663"/>
          <p14:tracePt t="50068" x="3894138" y="6062663"/>
          <p14:tracePt t="50082" x="3902075" y="6062663"/>
          <p14:tracePt t="50098" x="3919538" y="6062663"/>
          <p14:tracePt t="50116" x="3946525" y="6062663"/>
          <p14:tracePt t="50133" x="3965575" y="6062663"/>
          <p14:tracePt t="50149" x="3990975" y="6062663"/>
          <p14:tracePt t="50166" x="4000500" y="6062663"/>
          <p14:tracePt t="50183" x="4017963" y="6062663"/>
          <p14:tracePt t="50199" x="4017963" y="6089650"/>
          <p14:tracePt t="50218" x="4027488" y="6099175"/>
          <p14:tracePt t="50256" x="4044950" y="60991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8</a:t>
            </a:fld>
            <a:r>
              <a:rPr lang="en-US" dirty="0" smtClean="0"/>
              <a:t>/36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 flipV="1">
            <a:off x="755754" y="1919547"/>
            <a:ext cx="180000" cy="0"/>
          </a:xfrm>
          <a:prstGeom prst="line">
            <a:avLst/>
          </a:prstGeom>
          <a:ln w="25400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7657" y="835038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1970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232" y="2048925"/>
            <a:ext cx="61908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STFT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3659" y="2307228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1719C"/>
                </a:solidFill>
              </a:rPr>
              <a:t>Wavelet</a:t>
            </a:r>
            <a:endParaRPr lang="en-IN" dirty="0">
              <a:solidFill>
                <a:srgbClr val="41719C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60424" y="1553584"/>
            <a:ext cx="2194560" cy="0"/>
          </a:xfrm>
          <a:prstGeom prst="line">
            <a:avLst/>
          </a:prstGeom>
          <a:ln w="25400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V="1">
            <a:off x="2849833" y="2065536"/>
            <a:ext cx="457200" cy="0"/>
          </a:xfrm>
          <a:prstGeom prst="line">
            <a:avLst/>
          </a:prstGeom>
          <a:ln w="25400">
            <a:solidFill>
              <a:srgbClr val="41719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790433" y="1265584"/>
            <a:ext cx="576000" cy="576000"/>
            <a:chOff x="3403934" y="3236599"/>
            <a:chExt cx="576000" cy="576000"/>
          </a:xfrm>
        </p:grpSpPr>
        <p:sp>
          <p:nvSpPr>
            <p:cNvPr id="12" name="Oval 11"/>
            <p:cNvSpPr/>
            <p:nvPr/>
          </p:nvSpPr>
          <p:spPr>
            <a:xfrm>
              <a:off x="3403934" y="3236599"/>
              <a:ext cx="576000" cy="57600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3547934" y="3380599"/>
              <a:ext cx="288000" cy="288000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3637934" y="3470599"/>
              <a:ext cx="108000" cy="108000"/>
            </a:xfrm>
            <a:prstGeom prst="ellipse">
              <a:avLst/>
            </a:prstGeom>
            <a:solidFill>
              <a:srgbClr val="41719C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733026" y="8350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1719C"/>
                </a:solidFill>
              </a:rPr>
              <a:t>1980</a:t>
            </a:r>
            <a:endParaRPr lang="en-IN" dirty="0">
              <a:solidFill>
                <a:srgbClr val="41719C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078433" y="1554710"/>
            <a:ext cx="2560320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V="1">
            <a:off x="5286766" y="2195307"/>
            <a:ext cx="731520" cy="0"/>
          </a:xfrm>
          <a:prstGeom prst="line">
            <a:avLst/>
          </a:prstGeom>
          <a:ln w="25400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364525" y="1260936"/>
            <a:ext cx="576000" cy="576000"/>
            <a:chOff x="5100629" y="3366595"/>
            <a:chExt cx="576000" cy="576000"/>
          </a:xfrm>
        </p:grpSpPr>
        <p:sp>
          <p:nvSpPr>
            <p:cNvPr id="19" name="Oval 18"/>
            <p:cNvSpPr/>
            <p:nvPr/>
          </p:nvSpPr>
          <p:spPr>
            <a:xfrm>
              <a:off x="5100629" y="3366595"/>
              <a:ext cx="576000" cy="57600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/>
            <p:cNvSpPr/>
            <p:nvPr/>
          </p:nvSpPr>
          <p:spPr>
            <a:xfrm>
              <a:off x="5244629" y="3510595"/>
              <a:ext cx="288000" cy="288000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/>
            <p:cNvSpPr/>
            <p:nvPr/>
          </p:nvSpPr>
          <p:spPr>
            <a:xfrm>
              <a:off x="5334629" y="3600595"/>
              <a:ext cx="108000" cy="108000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85569" y="257993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Wigner Distribution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26154" y="83503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Late 1980</a:t>
            </a:r>
            <a:endParaRPr lang="en-IN" dirty="0">
              <a:solidFill>
                <a:srgbClr val="00B0F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665934" y="1554710"/>
            <a:ext cx="256032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V="1">
            <a:off x="7738764" y="2296541"/>
            <a:ext cx="914400" cy="0"/>
          </a:xfrm>
          <a:prstGeom prst="line">
            <a:avLst/>
          </a:prstGeom>
          <a:ln w="25400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905388" y="1254873"/>
            <a:ext cx="576000" cy="576000"/>
            <a:chOff x="7220106" y="3646190"/>
            <a:chExt cx="576000" cy="576000"/>
          </a:xfrm>
        </p:grpSpPr>
        <p:sp>
          <p:nvSpPr>
            <p:cNvPr id="27" name="Oval 26"/>
            <p:cNvSpPr/>
            <p:nvPr/>
          </p:nvSpPr>
          <p:spPr>
            <a:xfrm>
              <a:off x="7220106" y="3646190"/>
              <a:ext cx="576000" cy="576000"/>
            </a:xfrm>
            <a:prstGeom prst="ellipse">
              <a:avLst/>
            </a:pr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7364106" y="3790190"/>
              <a:ext cx="288000" cy="288000"/>
            </a:xfrm>
            <a:prstGeom prst="ellipse">
              <a:avLst/>
            </a:pr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>
              <a:off x="7454106" y="3880190"/>
              <a:ext cx="108000" cy="108000"/>
            </a:xfrm>
            <a:prstGeom prst="ellipse">
              <a:avLst/>
            </a:prstGeom>
            <a:solidFill>
              <a:srgbClr val="92D050"/>
            </a:solidFill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508106" y="278992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Use of phase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83169" y="8350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92D050"/>
                </a:solidFill>
              </a:defRPr>
            </a:lvl1pPr>
          </a:lstStyle>
          <a:p>
            <a:r>
              <a:rPr lang="en-US" dirty="0"/>
              <a:t>1990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288449" y="2614302"/>
            <a:ext cx="138005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Spectrogram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77832" y="2615055"/>
            <a:ext cx="115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41719C"/>
                </a:solidFill>
              </a:rPr>
              <a:t>Scalogram</a:t>
            </a:r>
            <a:endParaRPr lang="en-IN" dirty="0">
              <a:solidFill>
                <a:srgbClr val="41719C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74029" y="2983234"/>
            <a:ext cx="2362097" cy="815098"/>
            <a:chOff x="474029" y="2983234"/>
            <a:chExt cx="2362097" cy="815098"/>
          </a:xfrm>
        </p:grpSpPr>
        <p:sp>
          <p:nvSpPr>
            <p:cNvPr id="35" name="TextBox 34"/>
            <p:cNvSpPr txBox="1"/>
            <p:nvPr/>
          </p:nvSpPr>
          <p:spPr>
            <a:xfrm>
              <a:off x="474029" y="3429000"/>
              <a:ext cx="2362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Limited resolution</a:t>
              </a:r>
              <a:endParaRPr lang="en-IN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Left Brace 35"/>
            <p:cNvSpPr/>
            <p:nvPr/>
          </p:nvSpPr>
          <p:spPr>
            <a:xfrm rot="16200000">
              <a:off x="1762969" y="2339597"/>
              <a:ext cx="383828" cy="1671101"/>
            </a:xfrm>
            <a:prstGeom prst="leftBrace">
              <a:avLst>
                <a:gd name="adj1" fmla="val 8333"/>
                <a:gd name="adj2" fmla="val 19015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569291" y="3415288"/>
            <a:ext cx="328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5">
                    <a:lumMod val="25000"/>
                  </a:schemeClr>
                </a:solidFill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Cross term for multiple components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8207624" y="1554710"/>
            <a:ext cx="91440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14029" y="1555006"/>
            <a:ext cx="720000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57754" y="1267006"/>
            <a:ext cx="576000" cy="576000"/>
            <a:chOff x="626855" y="3141000"/>
            <a:chExt cx="576000" cy="576000"/>
          </a:xfrm>
        </p:grpSpPr>
        <p:sp>
          <p:nvSpPr>
            <p:cNvPr id="41" name="Oval 40"/>
            <p:cNvSpPr/>
            <p:nvPr/>
          </p:nvSpPr>
          <p:spPr>
            <a:xfrm>
              <a:off x="626855" y="3141000"/>
              <a:ext cx="576000" cy="576000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/>
            <p:cNvSpPr/>
            <p:nvPr/>
          </p:nvSpPr>
          <p:spPr>
            <a:xfrm>
              <a:off x="770855" y="3285000"/>
              <a:ext cx="288000" cy="288000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/>
            <p:cNvSpPr/>
            <p:nvPr/>
          </p:nvSpPr>
          <p:spPr>
            <a:xfrm>
              <a:off x="860855" y="3375000"/>
              <a:ext cx="108000" cy="108000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6536742" y="3198118"/>
            <a:ext cx="260725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Synchro-squeeze (SST) </a:t>
            </a:r>
            <a:r>
              <a:rPr lang="en-US" sz="11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GB" sz="11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Oberlin’15</a:t>
            </a:r>
            <a:r>
              <a:rPr lang="en-US" sz="11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Reassignment </a:t>
            </a:r>
            <a:r>
              <a:rPr lang="en-US" sz="1100" dirty="0" smtClean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[Auger’13]</a:t>
            </a:r>
            <a:endParaRPr lang="en-IN" sz="1100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/>
          <a:srcRect l="5002" t="4928" r="7481"/>
          <a:stretch/>
        </p:blipFill>
        <p:spPr>
          <a:xfrm>
            <a:off x="217918" y="4140916"/>
            <a:ext cx="2635424" cy="1828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/>
          <a:srcRect l="5047" t="4833" r="7657"/>
          <a:stretch/>
        </p:blipFill>
        <p:spPr>
          <a:xfrm>
            <a:off x="3428853" y="4133753"/>
            <a:ext cx="2626164" cy="1828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/>
          <a:srcRect l="4922" t="4819" r="7561"/>
          <a:stretch/>
        </p:blipFill>
        <p:spPr>
          <a:xfrm>
            <a:off x="6489611" y="4140916"/>
            <a:ext cx="2632413" cy="18288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8449" y="5992502"/>
            <a:ext cx="7980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5">
                    <a:lumMod val="25000"/>
                  </a:schemeClr>
                </a:solidFill>
              </a:defRPr>
            </a:lvl1pPr>
          </a:lstStyle>
          <a:p>
            <a:pPr marL="342900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Limited resolution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Indirect method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Window selection not based on chirp-rate, resolution.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357188" y="131763"/>
            <a:ext cx="7980200" cy="557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30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3000" b="1">
                <a:solidFill>
                  <a:schemeClr val="hlink"/>
                </a:solidFill>
              </a:defRPr>
            </a:lvl2pPr>
            <a:lvl3pPr eaLnBrk="0" hangingPunct="0">
              <a:defRPr sz="3000" b="1">
                <a:solidFill>
                  <a:schemeClr val="hlink"/>
                </a:solidFill>
              </a:defRPr>
            </a:lvl3pPr>
            <a:lvl4pPr eaLnBrk="0" hangingPunct="0">
              <a:defRPr sz="3000" b="1">
                <a:solidFill>
                  <a:schemeClr val="hlink"/>
                </a:solidFill>
              </a:defRPr>
            </a:lvl4pPr>
            <a:lvl5pPr eaLnBrk="0" hangingPunct="0">
              <a:defRPr sz="3000" b="1">
                <a:solidFill>
                  <a:schemeClr val="hlink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9pPr>
          </a:lstStyle>
          <a:p>
            <a:r>
              <a:rPr lang="en-US" sz="2800" dirty="0"/>
              <a:t>Instantaneous Frequency Estimation - Review</a:t>
            </a:r>
            <a:endParaRPr lang="en-GB" sz="28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577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26"/>
    </mc:Choice>
    <mc:Fallback>
      <p:transition spd="slow" advTm="81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15" grpId="0"/>
      <p:bldP spid="22" grpId="0"/>
      <p:bldP spid="23" grpId="0"/>
      <p:bldP spid="30" grpId="0"/>
      <p:bldP spid="31" grpId="0"/>
      <p:bldP spid="32" grpId="0"/>
      <p:bldP spid="33" grpId="0"/>
      <p:bldP spid="37" grpId="0"/>
      <p:bldP spid="44" grpId="0"/>
      <p:bldP spid="48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28977" x="4054475" y="6089650"/>
          <p14:tracePt t="28987" x="4062413" y="6089650"/>
          <p14:tracePt t="28997" x="4071938" y="6081713"/>
          <p14:tracePt t="29010" x="4081463" y="6081713"/>
          <p14:tracePt t="29021" x="4108450" y="6081713"/>
          <p14:tracePt t="29038" x="4197350" y="6072188"/>
          <p14:tracePt t="29055" x="4232275" y="6062663"/>
          <p14:tracePt t="29071" x="4295775" y="6045200"/>
          <p14:tracePt t="29088" x="4348163" y="6037263"/>
          <p14:tracePt t="29105" x="4384675" y="6010275"/>
          <p14:tracePt t="29122" x="4500563" y="5973763"/>
          <p14:tracePt t="29138" x="4537075" y="5965825"/>
          <p14:tracePt t="29155" x="4554538" y="5956300"/>
          <p14:tracePt t="29172" x="4589463" y="5946775"/>
          <p14:tracePt t="29188" x="4625975" y="5946775"/>
          <p14:tracePt t="29206" x="4633913" y="5938838"/>
          <p14:tracePt t="29209" x="4660900" y="5919788"/>
          <p14:tracePt t="29222" x="4670425" y="5919788"/>
          <p14:tracePt t="29238" x="4697413" y="5919788"/>
          <p14:tracePt t="29256" x="4724400" y="5919788"/>
          <p14:tracePt t="29271" x="4732338" y="5919788"/>
          <p14:tracePt t="29289" x="4759325" y="5911850"/>
          <p14:tracePt t="29305" x="4776788" y="5911850"/>
          <p14:tracePt t="29322" x="4803775" y="5894388"/>
          <p14:tracePt t="39326" x="4813300" y="5884863"/>
          <p14:tracePt t="39336" x="4830763" y="5875338"/>
          <p14:tracePt t="39347" x="4867275" y="5867400"/>
          <p14:tracePt t="39358" x="4884738" y="5867400"/>
          <p14:tracePt t="39376" x="4911725" y="5848350"/>
          <p14:tracePt t="39392" x="5037138" y="5670550"/>
          <p14:tracePt t="39409" x="5241925" y="5384800"/>
          <p14:tracePt t="39426" x="5456238" y="5276850"/>
          <p14:tracePt t="39442" x="5562600" y="5224463"/>
          <p14:tracePt t="39459" x="5813425" y="5054600"/>
          <p14:tracePt t="39476" x="6000750" y="4857750"/>
          <p14:tracePt t="39492" x="6072188" y="4741863"/>
          <p14:tracePt t="39509" x="6242050" y="4616450"/>
          <p14:tracePt t="39526" x="6340475" y="4589463"/>
          <p14:tracePt t="39543" x="6394450" y="4581525"/>
          <p14:tracePt t="39560" x="6419850" y="4581525"/>
          <p14:tracePt t="39576" x="6446838" y="4572000"/>
          <p14:tracePt t="39593" x="6491288" y="4572000"/>
          <p14:tracePt t="39610" x="6554788" y="4562475"/>
          <p14:tracePt t="39627" x="6589713" y="4562475"/>
          <p14:tracePt t="39643" x="6626225" y="4554538"/>
          <p14:tracePt t="39660" x="6705600" y="4545013"/>
          <p14:tracePt t="39676" x="6786563" y="4527550"/>
          <p14:tracePt t="39693" x="6858000" y="4483100"/>
          <p14:tracePt t="39710" x="6946900" y="4465638"/>
          <p14:tracePt t="39726" x="7018338" y="4419600"/>
          <p14:tracePt t="39744" x="7188200" y="4313238"/>
          <p14:tracePt t="39760" x="7259638" y="4259263"/>
          <p14:tracePt t="39777" x="7348538" y="4197350"/>
          <p14:tracePt t="39793" x="7367588" y="4179888"/>
          <p14:tracePt t="39810" x="7412038" y="4133850"/>
          <p14:tracePt t="39827" x="7446963" y="4125913"/>
          <p14:tracePt t="42904" x="7439025" y="4125913"/>
          <p14:tracePt t="42914" x="7375525" y="4125913"/>
          <p14:tracePt t="42924" x="7375525" y="4205288"/>
          <p14:tracePt t="42935" x="7358063" y="4241800"/>
          <p14:tracePt t="42950" x="7340600" y="4276725"/>
          <p14:tracePt t="42966" x="7242175" y="4491038"/>
          <p14:tracePt t="42983" x="7170738" y="4527550"/>
          <p14:tracePt t="43000" x="7072313" y="4562475"/>
          <p14:tracePt t="43016" x="7010400" y="4589463"/>
          <p14:tracePt t="43034" x="6983413" y="4608513"/>
          <p14:tracePt t="43049" x="6929438" y="4776788"/>
          <p14:tracePt t="43067" x="6902450" y="4867275"/>
          <p14:tracePt t="43083" x="6884988" y="4929188"/>
          <p14:tracePt t="43100" x="6840538" y="5018088"/>
          <p14:tracePt t="43117" x="6796088" y="5081588"/>
          <p14:tracePt t="43134" x="6796088" y="5089525"/>
          <p14:tracePt t="43150" x="6786563" y="5089525"/>
          <p14:tracePt t="43167" x="6777038" y="5108575"/>
          <p14:tracePt t="43200" x="6777038" y="5116513"/>
          <p14:tracePt t="43217" x="6777038" y="5160963"/>
          <p14:tracePt t="43234" x="6769100" y="5224463"/>
          <p14:tracePt t="43250" x="6769100" y="5259388"/>
          <p14:tracePt t="43267" x="6769100" y="5313363"/>
          <p14:tracePt t="43284" x="6769100" y="5348288"/>
          <p14:tracePt t="43300" x="6769100" y="5357813"/>
          <p14:tracePt t="43317" x="6769100" y="5367338"/>
          <p14:tracePt t="43342" x="6777038" y="5375275"/>
          <p14:tracePt t="43371" x="6786563" y="5384800"/>
          <p14:tracePt t="43392" x="6786563" y="5394325"/>
          <p14:tracePt t="43404" x="6813550" y="5394325"/>
          <p14:tracePt t="43421" x="6813550" y="5446713"/>
          <p14:tracePt t="43431" x="6823075" y="5465763"/>
          <p14:tracePt t="43441" x="6823075" y="5473700"/>
          <p14:tracePt t="43453" x="6823075" y="5510213"/>
          <p14:tracePt t="43467" x="6823075" y="5518150"/>
          <p14:tracePt t="43484" x="6840538" y="5537200"/>
          <p14:tracePt t="43501" x="6858000" y="5562600"/>
          <p14:tracePt t="43518" x="6919913" y="5599113"/>
          <p14:tracePt t="43534" x="6965950" y="5599113"/>
          <p14:tracePt t="43551" x="6983413" y="5599113"/>
          <p14:tracePt t="43568" x="6991350" y="5599113"/>
          <p14:tracePt t="43584" x="7010400" y="5599113"/>
          <p14:tracePt t="43601" x="7045325" y="5599113"/>
          <p14:tracePt t="43618" x="7072313" y="5537200"/>
          <p14:tracePt t="43634" x="7089775" y="5518150"/>
          <p14:tracePt t="43651" x="7116763" y="5491163"/>
          <p14:tracePt t="43668" x="7134225" y="5473700"/>
          <p14:tracePt t="43685" x="7205663" y="5446713"/>
          <p14:tracePt t="43701" x="7242175" y="5429250"/>
          <p14:tracePt t="43718" x="7251700" y="5429250"/>
          <p14:tracePt t="43735" x="7259638" y="5419725"/>
          <p14:tracePt t="43751" x="7269163" y="54117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6ACB0-666B-4953-8326-71C955DB442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962962" y="1575671"/>
            <a:ext cx="2743200" cy="0"/>
          </a:xfrm>
          <a:prstGeom prst="line">
            <a:avLst/>
          </a:prstGeom>
          <a:ln w="25400">
            <a:solidFill>
              <a:srgbClr val="CC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V="1">
            <a:off x="4401602" y="2180294"/>
            <a:ext cx="640080" cy="0"/>
          </a:xfrm>
          <a:prstGeom prst="line">
            <a:avLst/>
          </a:prstGeom>
          <a:ln w="25400">
            <a:solidFill>
              <a:srgbClr val="CC9B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433642" y="1297283"/>
            <a:ext cx="576000" cy="576000"/>
            <a:chOff x="4433642" y="1297283"/>
            <a:chExt cx="576000" cy="576000"/>
          </a:xfrm>
        </p:grpSpPr>
        <p:sp>
          <p:nvSpPr>
            <p:cNvPr id="8" name="Oval 7"/>
            <p:cNvSpPr/>
            <p:nvPr/>
          </p:nvSpPr>
          <p:spPr>
            <a:xfrm>
              <a:off x="4433642" y="1297283"/>
              <a:ext cx="576000" cy="576000"/>
            </a:xfrm>
            <a:prstGeom prst="ellipse">
              <a:avLst/>
            </a:prstGeom>
            <a:noFill/>
            <a:ln w="25400"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>
              <a:off x="4577642" y="1441283"/>
              <a:ext cx="288000" cy="288000"/>
            </a:xfrm>
            <a:prstGeom prst="ellipse">
              <a:avLst/>
            </a:prstGeom>
            <a:noFill/>
            <a:ln w="25400"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>
              <a:off x="4667642" y="1531283"/>
              <a:ext cx="108000" cy="108000"/>
            </a:xfrm>
            <a:prstGeom prst="ellipse">
              <a:avLst/>
            </a:prstGeom>
            <a:solidFill>
              <a:srgbClr val="CC9B00"/>
            </a:solidFill>
            <a:ln w="25400">
              <a:solidFill>
                <a:srgbClr val="CC9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176467" y="84263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9B00"/>
                </a:solidFill>
              </a:rPr>
              <a:t>Late 2000</a:t>
            </a:r>
            <a:endParaRPr lang="en-IN" dirty="0">
              <a:solidFill>
                <a:srgbClr val="CC9B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8521" y="2513794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C9B00"/>
                </a:solidFill>
              </a:rPr>
              <a:t>Empirical Mode Decom.</a:t>
            </a:r>
          </a:p>
          <a:p>
            <a:pPr algn="ctr"/>
            <a:r>
              <a:rPr lang="en-US" dirty="0">
                <a:solidFill>
                  <a:srgbClr val="CC9B00"/>
                </a:solidFill>
              </a:rPr>
              <a:t>Kalman </a:t>
            </a:r>
            <a:r>
              <a:rPr lang="en-US" dirty="0" smtClean="0">
                <a:solidFill>
                  <a:srgbClr val="CC9B00"/>
                </a:solidFill>
              </a:rPr>
              <a:t>Filters </a:t>
            </a:r>
            <a:r>
              <a:rPr lang="en-US" sz="1100" dirty="0" smtClean="0">
                <a:solidFill>
                  <a:srgbClr val="CC9B00"/>
                </a:solidFill>
              </a:rPr>
              <a:t>[Routray’02]</a:t>
            </a:r>
            <a:endParaRPr lang="en-IN" sz="1100" dirty="0">
              <a:solidFill>
                <a:srgbClr val="CC9B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721683" y="1575671"/>
            <a:ext cx="2651760" cy="0"/>
          </a:xfrm>
          <a:prstGeom prst="line">
            <a:avLst/>
          </a:prstGeom>
          <a:ln w="25400">
            <a:solidFill>
              <a:srgbClr val="C14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V="1">
            <a:off x="6984413" y="2229473"/>
            <a:ext cx="731520" cy="0"/>
          </a:xfrm>
          <a:prstGeom prst="line">
            <a:avLst/>
          </a:prstGeom>
          <a:ln w="25400">
            <a:solidFill>
              <a:srgbClr val="C14C0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7062173" y="1300742"/>
            <a:ext cx="576000" cy="576000"/>
            <a:chOff x="7062173" y="1477014"/>
            <a:chExt cx="576000" cy="576000"/>
          </a:xfrm>
        </p:grpSpPr>
        <p:sp>
          <p:nvSpPr>
            <p:cNvPr id="16" name="Oval 15"/>
            <p:cNvSpPr/>
            <p:nvPr/>
          </p:nvSpPr>
          <p:spPr>
            <a:xfrm>
              <a:off x="7062173" y="1477014"/>
              <a:ext cx="576000" cy="576000"/>
            </a:xfrm>
            <a:prstGeom prst="ellipse">
              <a:avLst/>
            </a:prstGeom>
            <a:noFill/>
            <a:ln w="25400">
              <a:solidFill>
                <a:srgbClr val="C14C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/>
            <p:cNvSpPr/>
            <p:nvPr/>
          </p:nvSpPr>
          <p:spPr>
            <a:xfrm>
              <a:off x="7206173" y="1621014"/>
              <a:ext cx="288000" cy="288000"/>
            </a:xfrm>
            <a:prstGeom prst="ellipse">
              <a:avLst/>
            </a:prstGeom>
            <a:noFill/>
            <a:ln w="25400">
              <a:solidFill>
                <a:srgbClr val="C14C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>
              <a:off x="7296173" y="1711014"/>
              <a:ext cx="108000" cy="108000"/>
            </a:xfrm>
            <a:prstGeom prst="ellipse">
              <a:avLst/>
            </a:prstGeom>
            <a:solidFill>
              <a:srgbClr val="C14C0B"/>
            </a:solidFill>
            <a:ln w="25400">
              <a:solidFill>
                <a:srgbClr val="C14C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804998" y="84609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14C0B"/>
                </a:solidFill>
              </a:rPr>
              <a:t>Present</a:t>
            </a:r>
            <a:endParaRPr lang="en-IN" dirty="0">
              <a:solidFill>
                <a:srgbClr val="C14C0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74061" y="2611130"/>
            <a:ext cx="2757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14C0B"/>
                </a:solidFill>
              </a:rPr>
              <a:t>Modified SST</a:t>
            </a:r>
          </a:p>
          <a:p>
            <a:pPr algn="ctr"/>
            <a:r>
              <a:rPr lang="en-US" dirty="0">
                <a:solidFill>
                  <a:srgbClr val="C14C0B"/>
                </a:solidFill>
              </a:rPr>
              <a:t>Variational Mode Decom.</a:t>
            </a:r>
            <a:endParaRPr lang="en-IN" dirty="0">
              <a:solidFill>
                <a:srgbClr val="C14C0B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15685" y="842632"/>
            <a:ext cx="13260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Late 1990s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7782" y="2133417"/>
            <a:ext cx="309578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S-transform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Fractional Fourier Transform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-157605" y="1575671"/>
            <a:ext cx="210312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673270" y="1274600"/>
            <a:ext cx="576000" cy="576000"/>
            <a:chOff x="626855" y="3141000"/>
            <a:chExt cx="576000" cy="576000"/>
          </a:xfrm>
        </p:grpSpPr>
        <p:sp>
          <p:nvSpPr>
            <p:cNvPr id="25" name="Oval 24"/>
            <p:cNvSpPr/>
            <p:nvPr/>
          </p:nvSpPr>
          <p:spPr>
            <a:xfrm>
              <a:off x="626855" y="3141000"/>
              <a:ext cx="576000" cy="576000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>
              <a:off x="770855" y="3285000"/>
              <a:ext cx="288000" cy="288000"/>
            </a:xfrm>
            <a:prstGeom prst="ellips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/>
            <p:cNvSpPr/>
            <p:nvPr/>
          </p:nvSpPr>
          <p:spPr>
            <a:xfrm>
              <a:off x="860855" y="3375000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8" name="Straight Connector 27"/>
          <p:cNvCxnSpPr/>
          <p:nvPr/>
        </p:nvCxnSpPr>
        <p:spPr>
          <a:xfrm rot="5400000" flipV="1">
            <a:off x="1691537" y="1836920"/>
            <a:ext cx="54864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334562" y="3276033"/>
            <a:ext cx="2614033" cy="2154136"/>
            <a:chOff x="3334563" y="3949662"/>
            <a:chExt cx="2614033" cy="2154136"/>
          </a:xfrm>
        </p:grpSpPr>
        <p:grpSp>
          <p:nvGrpSpPr>
            <p:cNvPr id="30" name="Group 29"/>
            <p:cNvGrpSpPr/>
            <p:nvPr/>
          </p:nvGrpSpPr>
          <p:grpSpPr>
            <a:xfrm>
              <a:off x="3334563" y="4224689"/>
              <a:ext cx="1716357" cy="1879109"/>
              <a:chOff x="3334563" y="4224689"/>
              <a:chExt cx="1716357" cy="187910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284363" y="5796021"/>
                <a:ext cx="7665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400" dirty="0">
                    <a:solidFill>
                      <a:schemeClr val="accent5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Time (s)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16200000">
                <a:off x="2849078" y="4710174"/>
                <a:ext cx="12787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400" dirty="0">
                    <a:solidFill>
                      <a:schemeClr val="accent5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Frequency (Hz)</a:t>
                </a:r>
              </a:p>
            </p:txBody>
          </p:sp>
        </p:grpSp>
        <p:pic>
          <p:nvPicPr>
            <p:cNvPr id="31" name="linear">
              <a:hlinkClick r:id="" action="ppaction://media"/>
            </p:cNvPr>
            <p:cNvPicPr>
              <a:picLocks noChangeAspect="1"/>
            </p:cNvPicPr>
            <p:nvPr>
              <a:videoFile r:link="rId5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 rotWithShape="1">
            <a:blip r:embed="rId7"/>
            <a:srcRect l="6032" t="5262" r="7791" b="5163"/>
            <a:stretch/>
          </p:blipFill>
          <p:spPr>
            <a:xfrm>
              <a:off x="3602687" y="3949662"/>
              <a:ext cx="2345909" cy="1828800"/>
            </a:xfrm>
            <a:prstGeom prst="rect">
              <a:avLst/>
            </a:prstGeom>
          </p:spPr>
        </p:pic>
      </p:grpSp>
      <p:sp>
        <p:nvSpPr>
          <p:cNvPr id="34" name="Rectangle 33"/>
          <p:cNvSpPr/>
          <p:nvPr/>
        </p:nvSpPr>
        <p:spPr>
          <a:xfrm>
            <a:off x="3818079" y="3224779"/>
            <a:ext cx="1143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dirty="0" err="1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Kalman</a:t>
            </a:r>
            <a:r>
              <a:rPr lang="en-US" sz="1400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Filter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 bwMode="auto">
          <a:xfrm>
            <a:off x="357188" y="131763"/>
            <a:ext cx="7980200" cy="557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30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eaLnBrk="0" hangingPunct="0">
              <a:defRPr sz="3000" b="1">
                <a:solidFill>
                  <a:schemeClr val="hlink"/>
                </a:solidFill>
              </a:defRPr>
            </a:lvl2pPr>
            <a:lvl3pPr eaLnBrk="0" hangingPunct="0">
              <a:defRPr sz="3000" b="1">
                <a:solidFill>
                  <a:schemeClr val="hlink"/>
                </a:solidFill>
              </a:defRPr>
            </a:lvl3pPr>
            <a:lvl4pPr eaLnBrk="0" hangingPunct="0">
              <a:defRPr sz="3000" b="1">
                <a:solidFill>
                  <a:schemeClr val="hlink"/>
                </a:solidFill>
              </a:defRPr>
            </a:lvl4pPr>
            <a:lvl5pPr eaLnBrk="0" hangingPunct="0">
              <a:defRPr sz="3000" b="1">
                <a:solidFill>
                  <a:schemeClr val="hlink"/>
                </a:solidFill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hlink"/>
                </a:solidFill>
              </a:defRPr>
            </a:lvl9pPr>
          </a:lstStyle>
          <a:p>
            <a:r>
              <a:rPr lang="en-US" sz="2800" dirty="0"/>
              <a:t>Instantaneous Frequency Estimation - Review</a:t>
            </a:r>
            <a:endParaRPr lang="en-GB" sz="2800" dirty="0"/>
          </a:p>
        </p:txBody>
      </p:sp>
      <p:sp>
        <p:nvSpPr>
          <p:cNvPr id="36" name="Rectangle 35"/>
          <p:cNvSpPr/>
          <p:nvPr/>
        </p:nvSpPr>
        <p:spPr>
          <a:xfrm>
            <a:off x="359100" y="5205747"/>
            <a:ext cx="2678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 selection based on chirp-rate, resolution for </a:t>
            </a:r>
            <a:r>
              <a:rPr lang="en-US" b="1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component</a:t>
            </a:r>
            <a:endParaRPr lang="en-IN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208399" y="5379564"/>
            <a:ext cx="368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Recursive, single Component Estimation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significance of mode is complex</a:t>
            </a:r>
          </a:p>
          <a:p>
            <a:endParaRPr lang="en-US" dirty="0">
              <a:solidFill>
                <a:schemeClr val="accent5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69762" y="3227074"/>
            <a:ext cx="224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resolution, but error prone</a:t>
            </a:r>
          </a:p>
        </p:txBody>
      </p:sp>
      <p:pic>
        <p:nvPicPr>
          <p:cNvPr id="39" name="OSA Image" descr="OSA Image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2000"/>
                    </a14:imgEffect>
                    <a14:imgEffect>
                      <a14:brightnessContrast contrast="47000"/>
                    </a14:imgEffect>
                  </a14:imgLayer>
                </a14:imgProps>
              </a:ext>
            </a:extLst>
          </a:blip>
          <a:srcRect l="1727" t="9602" r="45350"/>
          <a:stretch/>
        </p:blipFill>
        <p:spPr>
          <a:xfrm>
            <a:off x="269235" y="2990764"/>
            <a:ext cx="2571081" cy="210312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69235" y="6555573"/>
            <a:ext cx="774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*Image source: “Agile photonic fractional Fourier transformation of optical and RF signals”,  </a:t>
            </a:r>
            <a:r>
              <a:rPr lang="en-GB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Optica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 4.8 (2017): 907-910.</a:t>
            </a:r>
          </a:p>
          <a:p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73191" y="3076710"/>
            <a:ext cx="358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*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33962" y="4164471"/>
            <a:ext cx="28549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2060"/>
                </a:solidFill>
                <a:latin typeface="Calibri" panose="020F0502020204030204" pitchFamily="34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</a:rPr>
              <a:t>High-resolution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</a:rPr>
              <a:t>Multiple time-varying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</a:rPr>
              <a:t>Provision for model (more accurate)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</a:rPr>
              <a:t>Handle abrupt changes</a:t>
            </a:r>
          </a:p>
          <a:p>
            <a:r>
              <a:rPr lang="en-US" sz="1700" dirty="0">
                <a:solidFill>
                  <a:srgbClr val="002060"/>
                </a:solidFill>
                <a:latin typeface="Calibri" panose="020F0502020204030204" pitchFamily="34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</a:rPr>
              <a:t>Parameter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alibri" panose="020F0502020204030204" pitchFamily="34" charset="0"/>
              </a:rPr>
              <a:t>Low-SNR accuracy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60074" y="3988884"/>
            <a:ext cx="18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</a:rPr>
              <a:t>Proposed Method</a:t>
            </a:r>
            <a:endParaRPr lang="en-GB" dirty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78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51"/>
    </mc:Choice>
    <mc:Fallback>
      <p:transition spd="slow" advTm="7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0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2" grpId="0"/>
      <p:bldP spid="19" grpId="0"/>
      <p:bldP spid="20" grpId="0"/>
      <p:bldP spid="21" grpId="0"/>
      <p:bldP spid="22" grpId="0"/>
      <p:bldP spid="34" grpId="0"/>
      <p:bldP spid="36" grpId="0"/>
      <p:bldP spid="37" grpId="0"/>
      <p:bldP spid="37" grpId="1"/>
      <p:bldP spid="38" grpId="0"/>
      <p:bldP spid="40" grpId="0"/>
      <p:bldP spid="40" grpId="1"/>
      <p:bldP spid="41" grpId="0"/>
      <p:bldP spid="42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6.3|7.7|4.2|4|29|4.9|4.9|14.8|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3|6|14.9|4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26.8|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1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6.8|13.4|5.3|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4.9|4.1|5.6"/>
</p:tagLst>
</file>

<file path=ppt/theme/theme1.xml><?xml version="1.0" encoding="utf-8"?>
<a:theme xmlns:a="http://schemas.openxmlformats.org/drawingml/2006/main" name="Miracky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Miracky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Calibri" panose="020F0502020204030204" pitchFamily="34" charset="0"/>
          </a:defRPr>
        </a:defPPr>
      </a:lstStyle>
    </a:txDef>
  </a:objectDefaults>
  <a:extraClrSchemeLst>
    <a:extraClrScheme>
      <a:clrScheme name="Mirack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ck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rack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ck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ck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ck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rack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A496AC98ACA64086D61CD77A680996" ma:contentTypeVersion="9" ma:contentTypeDescription="Create a new document." ma:contentTypeScope="" ma:versionID="af81041d97ea1fc612997c2dbf22c3ed">
  <xsd:schema xmlns:xsd="http://www.w3.org/2001/XMLSchema" xmlns:xs="http://www.w3.org/2001/XMLSchema" xmlns:p="http://schemas.microsoft.com/office/2006/metadata/properties" xmlns:ns3="108ab117-e9dc-4e68-9daa-4d674b79a3b7" xmlns:ns4="1493c5ff-f624-468e-ab2e-383c0de9823e" targetNamespace="http://schemas.microsoft.com/office/2006/metadata/properties" ma:root="true" ma:fieldsID="8e445f3149eef402554a8d270483560e" ns3:_="" ns4:_="">
    <xsd:import namespace="108ab117-e9dc-4e68-9daa-4d674b79a3b7"/>
    <xsd:import namespace="1493c5ff-f624-468e-ab2e-383c0de982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8ab117-e9dc-4e68-9daa-4d674b79a3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93c5ff-f624-468e-ab2e-383c0de9823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467640-5CD1-47F8-B7DE-AC336EABC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8ab117-e9dc-4e68-9daa-4d674b79a3b7"/>
    <ds:schemaRef ds:uri="1493c5ff-f624-468e-ab2e-383c0de982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7A48A6-5F50-43BE-852E-D85973A90760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1493c5ff-f624-468e-ab2e-383c0de9823e"/>
    <ds:schemaRef ds:uri="108ab117-e9dc-4e68-9daa-4d674b79a3b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334997D-AB7A-49FD-91D9-FDCB689872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8899558</TotalTime>
  <Pages>14</Pages>
  <Words>5223</Words>
  <Application>Microsoft Office PowerPoint</Application>
  <PresentationFormat>On-screen Show (4:3)</PresentationFormat>
  <Paragraphs>645</Paragraphs>
  <Slides>37</Slides>
  <Notes>11</Notes>
  <HiddenSlides>0</HiddenSlides>
  <MMClips>40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Arial Narrow</vt:lpstr>
      <vt:lpstr>Calibri</vt:lpstr>
      <vt:lpstr>Cambria Math</vt:lpstr>
      <vt:lpstr>Monotype Corsiva</vt:lpstr>
      <vt:lpstr>NimbusRomNo9L-Regu</vt:lpstr>
      <vt:lpstr>Times New Roman</vt:lpstr>
      <vt:lpstr>Wingdings</vt:lpstr>
      <vt:lpstr>Miracky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P2: Real-time Estimation of Multiple Time-varying Frequency Components</vt:lpstr>
      <vt:lpstr>Observation and State Models</vt:lpstr>
      <vt:lpstr>P3: Real-time Estimation and Elimination of Multiple Dominant Components</vt:lpstr>
      <vt:lpstr>IF Estimation – Simulated Results</vt:lpstr>
      <vt:lpstr>IF Estimation – Statistical Results</vt:lpstr>
      <vt:lpstr>Real-world Examples: Bat-signal and GW-wave Analysis</vt:lpstr>
      <vt:lpstr>Real-world Examples: Supply Frequency Estimation</vt:lpstr>
      <vt:lpstr>PowerPoint Presentation</vt:lpstr>
      <vt:lpstr>PowerPoint Presentation</vt:lpstr>
      <vt:lpstr>Introducing Faults </vt:lpstr>
      <vt:lpstr>P4: Vibration Analysis with Rayleigh Quotient</vt:lpstr>
      <vt:lpstr>Vibration Analysis with Rayleigh Quotient</vt:lpstr>
      <vt:lpstr>P5: Minimum Distance-based Detection</vt:lpstr>
      <vt:lpstr>Implementation, Simulation and Practical Results</vt:lpstr>
      <vt:lpstr>P6: Bayesian MAP Sequential Spectral Estimation</vt:lpstr>
      <vt:lpstr>Maximum a Posteriori Estimate</vt:lpstr>
      <vt:lpstr>Algorithm Implementation and Key Observations</vt:lpstr>
      <vt:lpstr>Statistical Results</vt:lpstr>
      <vt:lpstr>Results-SCIM Fault Diagnosis</vt:lpstr>
      <vt:lpstr>Results-SCIM Fault Diagnosis</vt:lpstr>
      <vt:lpstr>Progression of Fault Diagnosis Systems</vt:lpstr>
      <vt:lpstr>P7: IoT-based Fault Detection System</vt:lpstr>
      <vt:lpstr>PowerPoint Presentation</vt:lpstr>
      <vt:lpstr>Organization of the Thesis</vt:lpstr>
      <vt:lpstr>Publications from the Thesis</vt:lpstr>
      <vt:lpstr>Bibliography</vt:lpstr>
      <vt:lpstr>Bibliography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Verification in Industrial Setting</dc:title>
  <dc:creator>Anik Samanta</dc:creator>
  <cp:lastModifiedBy>Anik Kumar Samanta</cp:lastModifiedBy>
  <cp:revision>2186</cp:revision>
  <cp:lastPrinted>2014-08-04T06:33:06Z</cp:lastPrinted>
  <dcterms:created xsi:type="dcterms:W3CDTF">1995-10-04T18:22:28Z</dcterms:created>
  <dcterms:modified xsi:type="dcterms:W3CDTF">2021-01-28T17:20:42Z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0x0101008AA496AC98ACA64086D61CD77A680996</vt:lpwstr>
  </property>
</Properties>
</file>